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E4878-9A69-4DB7-BA59-642B38A7B622}" v="154" dt="2023-01-27T09:09:29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44A04B9-FA24-477A-9FBA-A446CB850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02EA3A-878A-4657-8284-77963F2699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9539-35A3-4A71-B021-80E072941FEC}" type="datetimeFigureOut">
              <a:rPr lang="it-IT" smtClean="0"/>
              <a:t>27/01/2023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7B25B8-A812-4C2B-8D72-6BE84EEFE8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A78CF97-6F53-492A-8ACC-72BAD01EAD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C02C5-2EF7-4F4F-A80B-23FCAAF63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537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DEE8A-76AE-4A98-AE28-779B9DF06F75}" type="datetimeFigureOut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42117-7BD8-456D-A8FD-F11A53E2023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50306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42117-7BD8-456D-A8FD-F11A53E2023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0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 sz="18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816B16-572D-4742-B291-E84F31423B83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416501" y="329309"/>
            <a:ext cx="4973915" cy="30920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AB3ADD-B708-4758-AEF0-2F18D804144E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6" name="Connettore diritto 25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3" y="798975"/>
            <a:ext cx="7828831" cy="4659889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E20E45-3D6B-445F-9455-3528D70FF69C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9439111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35117F-3B5F-4FA7-AF2A-A0C333D0A575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3" name="Connettore diritto 32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7"/>
            <a:ext cx="8630447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5E87D1-491D-4EBD-8833-4E5707865A83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1454239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447331" y="2010879"/>
            <a:ext cx="4645152" cy="3448595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7AFA3-9E77-405F-96F6-14191D35C1FE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5" name="Connettore diritto 3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51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447191" y="2824271"/>
            <a:ext cx="4645152" cy="2644457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3" y="2023005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412363" y="2821491"/>
            <a:ext cx="4645152" cy="263737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C97C49-6450-42F6-82B0-A7819F02CA80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9" name="Connettore diritto 28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956DB8-97AB-4019-A63A-F8B053E75924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5" name="Connettore diritto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B9413-604B-495D-A7DA-7EE95B84B0E8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1" cy="4658826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44672" y="3205493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BA85D8-CBA9-4367-AE1E-6E96F36B5D26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7" name="Connettore diritto 16"/>
          <p:cNvCxnSpPr/>
          <p:nvPr/>
        </p:nvCxnSpPr>
        <p:spPr>
          <a:xfrm>
            <a:off x="1448280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ttangolo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ttangolo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50330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447383" y="5469858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C9EE9F0C-A807-445B-A9E4-AEE07F1DB6B0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1" name="Connettore diritto 30"/>
          <p:cNvCxnSpPr/>
          <p:nvPr/>
        </p:nvCxnSpPr>
        <p:spPr>
          <a:xfrm>
            <a:off x="1447383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201947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51580" y="80452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51580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E728DA-B6F0-4404-907F-86432C871E45}" type="datetime1">
              <a:rPr lang="it-IT" noProof="0" smtClean="0"/>
              <a:t>27/01/2023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51579" y="329309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uff.biblio.giurisprudenza@unicampania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nina2.on-line.it/opac/.d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ioteca pubblica sfocata astratta con scaffali">
            <a:extLst>
              <a:ext uri="{FF2B5EF4-FFF2-40B4-BE49-F238E27FC236}">
                <a16:creationId xmlns:a16="http://schemas.microsoft.com/office/drawing/2014/main" id="{87BA3EB2-9967-41CB-F84A-AC6F250FF5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91" t="7388" r="-4" b="15996"/>
          <a:stretch/>
        </p:blipFill>
        <p:spPr>
          <a:xfrm>
            <a:off x="2" y="1"/>
            <a:ext cx="12191695" cy="685799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7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65511" y="3236472"/>
            <a:ext cx="6832500" cy="1252601"/>
          </a:xfrm>
        </p:spPr>
        <p:txBody>
          <a:bodyPr rtlCol="0">
            <a:normAutofit/>
          </a:bodyPr>
          <a:lstStyle/>
          <a:p>
            <a:r>
              <a:rPr lang="es-ES" sz="4100" dirty="0">
                <a:solidFill>
                  <a:srgbClr val="FFFFFE"/>
                </a:solidFill>
              </a:rPr>
              <a:t>CÓMO RESERVAR UNA PLAZA EN LA BIBLIOTECA</a:t>
            </a:r>
            <a:endParaRPr lang="it-IT" sz="4100" dirty="0">
              <a:solidFill>
                <a:srgbClr val="FFFFFE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5512" y="4669145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r>
              <a:rPr lang="it-IT" sz="1600" dirty="0">
                <a:solidFill>
                  <a:srgbClr val="FFFFFE"/>
                </a:solidFill>
              </a:rPr>
              <a:t>Biblioteca del </a:t>
            </a:r>
            <a:r>
              <a:rPr lang="it-IT" sz="1600" dirty="0" err="1">
                <a:solidFill>
                  <a:srgbClr val="FFFFFE"/>
                </a:solidFill>
              </a:rPr>
              <a:t>Departamento</a:t>
            </a:r>
            <a:r>
              <a:rPr lang="it-IT" sz="1600" dirty="0">
                <a:solidFill>
                  <a:srgbClr val="FFFFFE"/>
                </a:solidFill>
              </a:rPr>
              <a:t> de </a:t>
            </a:r>
            <a:r>
              <a:rPr lang="it-IT" sz="1600" dirty="0" err="1">
                <a:solidFill>
                  <a:srgbClr val="FFFFFE"/>
                </a:solidFill>
              </a:rPr>
              <a:t>Derecho</a:t>
            </a:r>
            <a:endParaRPr lang="it-IT" sz="1600" dirty="0">
              <a:solidFill>
                <a:srgbClr val="FFFFFE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D4AE6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2" y="638301"/>
            <a:ext cx="6409605" cy="4858625"/>
            <a:chOff x="7807230" y="2012810"/>
            <a:chExt cx="3251252" cy="345986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C1F1030-1125-6F48-CF62-BE4E47B8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 lnSpcReduction="10000"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s-ES" dirty="0"/>
              <a:t>No es posible reservar un puesto de trabajo para otro usuario.</a:t>
            </a:r>
          </a:p>
          <a:p>
            <a:r>
              <a:rPr lang="es-ES" dirty="0"/>
              <a:t> Es posible reservar el mismo día que se pretende ocupar el puesto de trabajo de la sala de lectura. </a:t>
            </a:r>
          </a:p>
          <a:p>
            <a:r>
              <a:rPr lang="es-ES" dirty="0"/>
              <a:t>Los lunes y jueves, el mostrador de reservas está abierto de 8.30 a 15.45 h.</a:t>
            </a:r>
          </a:p>
          <a:p>
            <a:r>
              <a:rPr lang="es-ES" dirty="0"/>
              <a:t>Martes, miércoles y viernes de 8.30 a 14.45 h.</a:t>
            </a:r>
          </a:p>
          <a:p>
            <a:endParaRPr lang="es-ES" dirty="0"/>
          </a:p>
          <a:p>
            <a:endParaRPr lang="en-US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12192000" cy="742951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82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32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34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18B16-22F5-08EB-611E-8681F82F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30"/>
            <a:ext cx="3793685" cy="3858767"/>
          </a:xfrm>
        </p:spPr>
        <p:txBody>
          <a:bodyPr anchor="ctr">
            <a:normAutofit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INSTRUCCIONES DE REGISTRO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grpSp>
        <p:nvGrpSpPr>
          <p:cNvPr id="61" name="Group 36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2" y="638301"/>
            <a:ext cx="6409605" cy="4858625"/>
            <a:chOff x="7807230" y="2012810"/>
            <a:chExt cx="3251252" cy="345986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38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40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0BE6-B5A4-3EE6-64E8-E1FAA513D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 fontScale="55000" lnSpcReduction="20000"/>
          </a:bodyPr>
          <a:lstStyle/>
          <a:p>
            <a:r>
              <a:rPr lang="it-IT" sz="2600" dirty="0">
                <a:ea typeface="Times New Roman" panose="02020603050405020304" pitchFamily="18" charset="0"/>
              </a:rPr>
              <a:t>El acceso a  la Biblioteca de </a:t>
            </a:r>
            <a:r>
              <a:rPr lang="it-IT" sz="2600" dirty="0" err="1">
                <a:ea typeface="Times New Roman" panose="02020603050405020304" pitchFamily="18" charset="0"/>
              </a:rPr>
              <a:t>Derecho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está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permitido</a:t>
            </a:r>
            <a:r>
              <a:rPr lang="it-IT" sz="2600" dirty="0">
                <a:ea typeface="Times New Roman" panose="02020603050405020304" pitchFamily="18" charset="0"/>
              </a:rPr>
              <a:t> de </a:t>
            </a:r>
            <a:r>
              <a:rPr lang="it-IT" sz="2600" dirty="0" err="1">
                <a:ea typeface="Times New Roman" panose="02020603050405020304" pitchFamily="18" charset="0"/>
              </a:rPr>
              <a:t>lunes</a:t>
            </a:r>
            <a:r>
              <a:rPr lang="it-IT" sz="2600" dirty="0">
                <a:ea typeface="Times New Roman" panose="02020603050405020304" pitchFamily="18" charset="0"/>
              </a:rPr>
              <a:t> a </a:t>
            </a:r>
            <a:r>
              <a:rPr lang="it-IT" sz="2600" dirty="0" err="1">
                <a:ea typeface="Times New Roman" panose="02020603050405020304" pitchFamily="18" charset="0"/>
              </a:rPr>
              <a:t>viernes</a:t>
            </a:r>
            <a:r>
              <a:rPr lang="it-IT" sz="2600" dirty="0">
                <a:ea typeface="Times New Roman" panose="02020603050405020304" pitchFamily="18" charset="0"/>
              </a:rPr>
              <a:t> en </a:t>
            </a:r>
            <a:r>
              <a:rPr lang="it-IT" sz="2600" dirty="0" err="1">
                <a:ea typeface="Times New Roman" panose="02020603050405020304" pitchFamily="18" charset="0"/>
              </a:rPr>
              <a:t>horario</a:t>
            </a:r>
            <a:r>
              <a:rPr lang="it-IT" sz="2600" dirty="0">
                <a:ea typeface="Times New Roman" panose="02020603050405020304" pitchFamily="18" charset="0"/>
              </a:rPr>
              <a:t> de apertura previa </a:t>
            </a:r>
            <a:r>
              <a:rPr lang="it-IT" sz="2600" dirty="0" err="1">
                <a:ea typeface="Times New Roman" panose="02020603050405020304" pitchFamily="18" charset="0"/>
              </a:rPr>
              <a:t>reserva</a:t>
            </a:r>
            <a:r>
              <a:rPr lang="it-IT" sz="2600" dirty="0">
                <a:ea typeface="Times New Roman" panose="02020603050405020304" pitchFamily="18" charset="0"/>
              </a:rPr>
              <a:t> a </a:t>
            </a:r>
            <a:r>
              <a:rPr lang="it-IT" sz="2600" dirty="0" err="1">
                <a:ea typeface="Times New Roman" panose="02020603050405020304" pitchFamily="18" charset="0"/>
              </a:rPr>
              <a:t>través</a:t>
            </a:r>
            <a:r>
              <a:rPr lang="it-IT" sz="2600" dirty="0">
                <a:ea typeface="Times New Roman" panose="02020603050405020304" pitchFamily="18" charset="0"/>
              </a:rPr>
              <a:t> de </a:t>
            </a:r>
            <a:r>
              <a:rPr lang="it-IT" sz="2600" dirty="0" err="1">
                <a:ea typeface="Times New Roman" panose="02020603050405020304" pitchFamily="18" charset="0"/>
              </a:rPr>
              <a:t>Sebinayou</a:t>
            </a:r>
            <a:r>
              <a:rPr lang="it-IT" sz="2600" dirty="0">
                <a:ea typeface="Times New Roman" panose="02020603050405020304" pitchFamily="18" charset="0"/>
              </a:rPr>
              <a:t>. Para acceder a </a:t>
            </a:r>
            <a:r>
              <a:rPr lang="it-IT" sz="2600" dirty="0" err="1">
                <a:ea typeface="Times New Roman" panose="02020603050405020304" pitchFamily="18" charset="0"/>
              </a:rPr>
              <a:t>los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servicios</a:t>
            </a:r>
            <a:r>
              <a:rPr lang="it-IT" sz="2600" dirty="0">
                <a:ea typeface="Times New Roman" panose="02020603050405020304" pitchFamily="18" charset="0"/>
              </a:rPr>
              <a:t> de la biblioteca, </a:t>
            </a:r>
            <a:r>
              <a:rPr lang="it-IT" sz="2600" dirty="0" err="1">
                <a:ea typeface="Times New Roman" panose="02020603050405020304" pitchFamily="18" charset="0"/>
              </a:rPr>
              <a:t>debe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estar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registrado</a:t>
            </a:r>
            <a:r>
              <a:rPr lang="it-IT" sz="2600" dirty="0">
                <a:ea typeface="Times New Roman" panose="02020603050405020304" pitchFamily="18" charset="0"/>
              </a:rPr>
              <a:t> como "</a:t>
            </a:r>
            <a:r>
              <a:rPr lang="it-IT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utente</a:t>
            </a:r>
            <a:r>
              <a:rPr lang="it-IT" sz="2600" dirty="0">
                <a:ea typeface="Times New Roman" panose="02020603050405020304" pitchFamily="18" charset="0"/>
              </a:rPr>
              <a:t>".</a:t>
            </a:r>
          </a:p>
          <a:p>
            <a:r>
              <a:rPr lang="it-IT" sz="2600" b="1" dirty="0">
                <a:ea typeface="Times New Roman" panose="02020603050405020304" pitchFamily="18" charset="0"/>
              </a:rPr>
              <a:t>Para </a:t>
            </a:r>
            <a:r>
              <a:rPr lang="it-IT" sz="2600" b="1" dirty="0" err="1">
                <a:ea typeface="Times New Roman" panose="02020603050405020304" pitchFamily="18" charset="0"/>
              </a:rPr>
              <a:t>inscribirse</a:t>
            </a:r>
            <a:r>
              <a:rPr lang="it-IT" sz="2600" b="1" dirty="0">
                <a:ea typeface="Times New Roman" panose="02020603050405020304" pitchFamily="18" charset="0"/>
              </a:rPr>
              <a:t>, </a:t>
            </a:r>
            <a:r>
              <a:rPr lang="it-IT" sz="2600" b="1" dirty="0" err="1">
                <a:ea typeface="Times New Roman" panose="02020603050405020304" pitchFamily="18" charset="0"/>
              </a:rPr>
              <a:t>diríjase</a:t>
            </a:r>
            <a:r>
              <a:rPr lang="it-IT" sz="2600" b="1" dirty="0">
                <a:ea typeface="Times New Roman" panose="02020603050405020304" pitchFamily="18" charset="0"/>
              </a:rPr>
              <a:t> a la biblioteca. </a:t>
            </a:r>
            <a:endParaRPr lang="it-IT" sz="2600" dirty="0">
              <a:ea typeface="Times New Roman" panose="02020603050405020304" pitchFamily="18" charset="0"/>
            </a:endParaRPr>
          </a:p>
          <a:p>
            <a:pPr marL="146682" marR="69213" algn="just">
              <a:lnSpc>
                <a:spcPct val="150000"/>
              </a:lnSpc>
            </a:pPr>
            <a:r>
              <a:rPr lang="it-IT" sz="2600" dirty="0">
                <a:ea typeface="Times New Roman" panose="02020603050405020304" pitchFamily="18" charset="0"/>
              </a:rPr>
              <a:t>Los </a:t>
            </a:r>
            <a:r>
              <a:rPr lang="it-IT" sz="2600" dirty="0" err="1">
                <a:ea typeface="Times New Roman" panose="02020603050405020304" pitchFamily="18" charset="0"/>
              </a:rPr>
              <a:t>usuarios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recibirán</a:t>
            </a:r>
            <a:r>
              <a:rPr lang="it-IT" sz="2600" dirty="0">
                <a:ea typeface="Times New Roman" panose="02020603050405020304" pitchFamily="18" charset="0"/>
              </a:rPr>
              <a:t> un "</a:t>
            </a:r>
            <a:r>
              <a:rPr lang="it-IT" sz="2600" dirty="0" err="1">
                <a:ea typeface="Times New Roman" panose="02020603050405020304" pitchFamily="18" charset="0"/>
              </a:rPr>
              <a:t>código</a:t>
            </a:r>
            <a:r>
              <a:rPr lang="it-IT" sz="2600" dirty="0">
                <a:ea typeface="Times New Roman" panose="02020603050405020304" pitchFamily="18" charset="0"/>
              </a:rPr>
              <a:t> de usuario" </a:t>
            </a:r>
            <a:r>
              <a:rPr lang="it-IT" sz="2600" dirty="0" err="1">
                <a:ea typeface="Times New Roman" panose="02020603050405020304" pitchFamily="18" charset="0"/>
              </a:rPr>
              <a:t>que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les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permitirá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utilizar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los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servicios</a:t>
            </a:r>
            <a:r>
              <a:rPr lang="it-IT" sz="2600" dirty="0">
                <a:ea typeface="Times New Roman" panose="02020603050405020304" pitchFamily="18" charset="0"/>
              </a:rPr>
              <a:t>; la </a:t>
            </a:r>
            <a:r>
              <a:rPr lang="it-IT" sz="2600" dirty="0" err="1">
                <a:ea typeface="Times New Roman" panose="02020603050405020304" pitchFamily="18" charset="0"/>
              </a:rPr>
              <a:t>contraseña</a:t>
            </a:r>
            <a:r>
              <a:rPr lang="it-IT" sz="2600" dirty="0">
                <a:ea typeface="Times New Roman" panose="02020603050405020304" pitchFamily="18" charset="0"/>
              </a:rPr>
              <a:t> para </a:t>
            </a:r>
            <a:r>
              <a:rPr lang="it-IT" sz="2600" dirty="0" err="1">
                <a:ea typeface="Times New Roman" panose="02020603050405020304" pitchFamily="18" charset="0"/>
              </a:rPr>
              <a:t>el</a:t>
            </a:r>
            <a:r>
              <a:rPr lang="it-IT" sz="2600" dirty="0">
                <a:ea typeface="Times New Roman" panose="02020603050405020304" pitchFamily="18" charset="0"/>
              </a:rPr>
              <a:t> primer acceso a </a:t>
            </a:r>
            <a:r>
              <a:rPr lang="it-IT" sz="2600" dirty="0" err="1">
                <a:ea typeface="Times New Roman" panose="02020603050405020304" pitchFamily="18" charset="0"/>
              </a:rPr>
              <a:t>Sebinayou</a:t>
            </a:r>
            <a:r>
              <a:rPr lang="it-IT" sz="2600" dirty="0">
                <a:ea typeface="Times New Roman" panose="02020603050405020304" pitchFamily="18" charset="0"/>
              </a:rPr>
              <a:t> es su </a:t>
            </a:r>
            <a:r>
              <a:rPr lang="it-IT" sz="2600" dirty="0" err="1">
                <a:ea typeface="Times New Roman" panose="02020603050405020304" pitchFamily="18" charset="0"/>
              </a:rPr>
              <a:t>fecha</a:t>
            </a:r>
            <a:r>
              <a:rPr lang="it-IT" sz="2600" dirty="0">
                <a:ea typeface="Times New Roman" panose="02020603050405020304" pitchFamily="18" charset="0"/>
              </a:rPr>
              <a:t> de </a:t>
            </a:r>
            <a:r>
              <a:rPr lang="it-IT" sz="2600" dirty="0" err="1">
                <a:ea typeface="Times New Roman" panose="02020603050405020304" pitchFamily="18" charset="0"/>
              </a:rPr>
              <a:t>nacimiento</a:t>
            </a:r>
            <a:r>
              <a:rPr lang="it-IT" sz="2600" dirty="0">
                <a:ea typeface="Times New Roman" panose="02020603050405020304" pitchFamily="18" charset="0"/>
              </a:rPr>
              <a:t> en </a:t>
            </a:r>
            <a:r>
              <a:rPr lang="it-IT" sz="2600" dirty="0" err="1">
                <a:ea typeface="Times New Roman" panose="02020603050405020304" pitchFamily="18" charset="0"/>
              </a:rPr>
              <a:t>el</a:t>
            </a:r>
            <a:r>
              <a:rPr lang="it-IT" sz="2600" dirty="0">
                <a:ea typeface="Times New Roman" panose="02020603050405020304" pitchFamily="18" charset="0"/>
              </a:rPr>
              <a:t> formato </a:t>
            </a:r>
            <a:r>
              <a:rPr lang="it-IT" sz="2600" dirty="0" err="1">
                <a:ea typeface="Times New Roman" panose="02020603050405020304" pitchFamily="18" charset="0"/>
              </a:rPr>
              <a:t>dd</a:t>
            </a:r>
            <a:r>
              <a:rPr lang="it-IT" sz="2600" dirty="0">
                <a:ea typeface="Times New Roman" panose="02020603050405020304" pitchFamily="18" charset="0"/>
              </a:rPr>
              <a:t>/mm/</a:t>
            </a:r>
            <a:r>
              <a:rPr lang="it-IT" sz="2600" dirty="0" err="1">
                <a:ea typeface="Times New Roman" panose="02020603050405020304" pitchFamily="18" charset="0"/>
              </a:rPr>
              <a:t>aaaa</a:t>
            </a:r>
            <a:r>
              <a:rPr lang="it-IT" sz="2600" dirty="0">
                <a:ea typeface="Times New Roman" panose="02020603050405020304" pitchFamily="18" charset="0"/>
              </a:rPr>
              <a:t>. Si </a:t>
            </a:r>
            <a:r>
              <a:rPr lang="it-IT" sz="2600" dirty="0" err="1">
                <a:ea typeface="Times New Roman" panose="02020603050405020304" pitchFamily="18" charset="0"/>
              </a:rPr>
              <a:t>ya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está</a:t>
            </a:r>
            <a:r>
              <a:rPr lang="it-IT" sz="2600" dirty="0">
                <a:ea typeface="Times New Roman" panose="02020603050405020304" pitchFamily="18" charset="0"/>
              </a:rPr>
              <a:t> </a:t>
            </a:r>
            <a:r>
              <a:rPr lang="it-IT" sz="2600" dirty="0" err="1">
                <a:ea typeface="Times New Roman" panose="02020603050405020304" pitchFamily="18" charset="0"/>
              </a:rPr>
              <a:t>registrado</a:t>
            </a:r>
            <a:r>
              <a:rPr lang="it-IT" sz="2600" dirty="0">
                <a:ea typeface="Times New Roman" panose="02020603050405020304" pitchFamily="18" charset="0"/>
              </a:rPr>
              <a:t>, </a:t>
            </a:r>
            <a:r>
              <a:rPr lang="it-IT" sz="2600" dirty="0" err="1">
                <a:ea typeface="Times New Roman" panose="02020603050405020304" pitchFamily="18" charset="0"/>
              </a:rPr>
              <a:t>solicite</a:t>
            </a:r>
            <a:r>
              <a:rPr lang="it-IT" sz="2600" dirty="0">
                <a:ea typeface="Times New Roman" panose="02020603050405020304" pitchFamily="18" charset="0"/>
              </a:rPr>
              <a:t> su </a:t>
            </a:r>
            <a:r>
              <a:rPr lang="it-IT" sz="2600" dirty="0" err="1">
                <a:ea typeface="Times New Roman" panose="02020603050405020304" pitchFamily="18" charset="0"/>
              </a:rPr>
              <a:t>código</a:t>
            </a:r>
            <a:r>
              <a:rPr lang="it-IT" sz="2600" dirty="0">
                <a:ea typeface="Times New Roman" panose="02020603050405020304" pitchFamily="18" charset="0"/>
              </a:rPr>
              <a:t> de usuario en la biblioteca o por correo </a:t>
            </a:r>
            <a:r>
              <a:rPr lang="it-IT" sz="2600" dirty="0" err="1">
                <a:ea typeface="Times New Roman" panose="02020603050405020304" pitchFamily="18" charset="0"/>
              </a:rPr>
              <a:t>electrónico</a:t>
            </a:r>
            <a:r>
              <a:rPr lang="it-IT" sz="2600" dirty="0">
                <a:ea typeface="Times New Roman" panose="02020603050405020304" pitchFamily="18" charset="0"/>
              </a:rPr>
              <a:t>: </a:t>
            </a:r>
            <a:r>
              <a:rPr lang="it-IT" sz="2600" u="sng" dirty="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uff.biblio.giurisprudenza@unicampania.it</a:t>
            </a:r>
            <a:r>
              <a:rPr lang="it-IT" sz="2600" dirty="0">
                <a:ea typeface="Times New Roman" panose="02020603050405020304" pitchFamily="18" charset="0"/>
              </a:rPr>
              <a:t> .</a:t>
            </a:r>
          </a:p>
          <a:p>
            <a:pPr marL="146682" marR="69213" algn="just">
              <a:lnSpc>
                <a:spcPct val="150000"/>
              </a:lnSpc>
            </a:pPr>
            <a:r>
              <a:rPr lang="it-IT" sz="2600" dirty="0">
                <a:ea typeface="Times New Roman" panose="02020603050405020304" pitchFamily="18" charset="0"/>
              </a:rPr>
              <a:t>Para acceder a </a:t>
            </a:r>
            <a:r>
              <a:rPr lang="it-IT" sz="2600" dirty="0" err="1">
                <a:ea typeface="Times New Roman" panose="02020603050405020304" pitchFamily="18" charset="0"/>
              </a:rPr>
              <a:t>Sebinayou</a:t>
            </a:r>
            <a:r>
              <a:rPr lang="it-IT" sz="2600" dirty="0">
                <a:ea typeface="Times New Roman" panose="02020603050405020304" pitchFamily="18" charset="0"/>
              </a:rPr>
              <a:t>, </a:t>
            </a:r>
            <a:r>
              <a:rPr lang="it-IT" sz="2600" dirty="0" err="1">
                <a:ea typeface="Times New Roman" panose="02020603050405020304" pitchFamily="18" charset="0"/>
              </a:rPr>
              <a:t>vaya</a:t>
            </a:r>
            <a:r>
              <a:rPr lang="it-IT" sz="2600" dirty="0">
                <a:ea typeface="Times New Roman" panose="02020603050405020304" pitchFamily="18" charset="0"/>
              </a:rPr>
              <a:t> a http://unina2.on-line.it/</a:t>
            </a:r>
            <a:r>
              <a:rPr lang="it-IT" sz="2600" dirty="0" err="1">
                <a:ea typeface="Times New Roman" panose="02020603050405020304" pitchFamily="18" charset="0"/>
              </a:rPr>
              <a:t>opac</a:t>
            </a:r>
            <a:r>
              <a:rPr lang="it-IT" sz="2600" dirty="0">
                <a:ea typeface="Times New Roman" panose="02020603050405020304" pitchFamily="18" charset="0"/>
              </a:rPr>
              <a:t>/.do, </a:t>
            </a:r>
            <a:r>
              <a:rPr lang="it-IT" sz="2600" dirty="0" err="1">
                <a:ea typeface="Times New Roman" panose="02020603050405020304" pitchFamily="18" charset="0"/>
              </a:rPr>
              <a:t>haga</a:t>
            </a:r>
            <a:r>
              <a:rPr lang="it-IT" sz="2600" dirty="0">
                <a:ea typeface="Times New Roman" panose="02020603050405020304" pitchFamily="18" charset="0"/>
              </a:rPr>
              <a:t> clic en ACCEDI e </a:t>
            </a:r>
            <a:r>
              <a:rPr lang="it-IT" sz="2600" dirty="0" err="1">
                <a:ea typeface="Times New Roman" panose="02020603050405020304" pitchFamily="18" charset="0"/>
              </a:rPr>
              <a:t>introduzca</a:t>
            </a:r>
            <a:r>
              <a:rPr lang="it-IT" sz="2600" dirty="0">
                <a:ea typeface="Times New Roman" panose="02020603050405020304" pitchFamily="18" charset="0"/>
              </a:rPr>
              <a:t> su </a:t>
            </a:r>
            <a:r>
              <a:rPr lang="it-IT" sz="2600" dirty="0" err="1">
                <a:ea typeface="Times New Roman" panose="02020603050405020304" pitchFamily="18" charset="0"/>
              </a:rPr>
              <a:t>código</a:t>
            </a:r>
            <a:r>
              <a:rPr lang="it-IT" sz="2600" dirty="0">
                <a:ea typeface="Times New Roman" panose="02020603050405020304" pitchFamily="18" charset="0"/>
              </a:rPr>
              <a:t> de usuario y </a:t>
            </a:r>
            <a:r>
              <a:rPr lang="it-IT" sz="2600" dirty="0" err="1">
                <a:ea typeface="Times New Roman" panose="02020603050405020304" pitchFamily="18" charset="0"/>
              </a:rPr>
              <a:t>contraseña</a:t>
            </a:r>
            <a:r>
              <a:rPr lang="it-IT" sz="2600" dirty="0">
                <a:ea typeface="Times New Roman" panose="02020603050405020304" pitchFamily="18" charset="0"/>
              </a:rPr>
              <a:t>.</a:t>
            </a:r>
          </a:p>
          <a:p>
            <a:pPr marL="0" marR="69213" indent="0" algn="just">
              <a:lnSpc>
                <a:spcPct val="150000"/>
              </a:lnSpc>
              <a:buNone/>
            </a:pPr>
            <a:endParaRPr lang="it-IT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64" name="Picture 42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12192000" cy="742951"/>
          </a:xfrm>
          <a:prstGeom prst="rect">
            <a:avLst/>
          </a:prstGeom>
        </p:spPr>
      </p:pic>
      <p:cxnSp>
        <p:nvCxnSpPr>
          <p:cNvPr id="65" name="Straight Connector 44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742C14A9-3617-46DD-9FC4-ED828A7D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9AB0109-1C89-41F0-9EDF-3DE017BE3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8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D5065A6-4AA5-F9BC-0836-E4FE6E75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7" cy="1049235"/>
          </a:xfrm>
        </p:spPr>
        <p:txBody>
          <a:bodyPr>
            <a:normAutofit/>
          </a:bodyPr>
          <a:lstStyle/>
          <a:p>
            <a:r>
              <a:rPr lang="es-ES" dirty="0"/>
              <a:t>CÓMO RESERVAR UNA PLAZA EN LA BIBLIOTECA</a:t>
            </a:r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9E5CB6C-D5A1-44AB-BAD0-E76C67ED2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81DD-9F53-F0A2-B52E-009E4993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7" cy="3450613"/>
          </a:xfrm>
        </p:spPr>
        <p:txBody>
          <a:bodyPr>
            <a:normAutofit/>
          </a:bodyPr>
          <a:lstStyle/>
          <a:p>
            <a:pPr marL="72389" marR="335906">
              <a:lnSpc>
                <a:spcPct val="150000"/>
              </a:lnSpc>
              <a:spcBef>
                <a:spcPts val="900"/>
              </a:spcBef>
            </a:pP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poder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reservar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una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plaza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 la biblioteca,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debe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estar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inscrito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servicios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bibliotecarios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disponer de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credenciales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acceso al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Catálogo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del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Servicio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Nacional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Bibliotecas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(OPAC). </a:t>
            </a:r>
          </a:p>
          <a:p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Conéctese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Catálogo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enlace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http://unina2.on-line.it/opac/.do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e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inicie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sesión</a:t>
            </a:r>
            <a: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Biblioteca pubblica sfocata astratta con scaffali">
            <a:extLst>
              <a:ext uri="{FF2B5EF4-FFF2-40B4-BE49-F238E27FC236}">
                <a16:creationId xmlns:a16="http://schemas.microsoft.com/office/drawing/2014/main" id="{A9CD9308-A3B3-48F3-33DA-7B3AB2F12E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68" b="12959"/>
          <a:stretch/>
        </p:blipFill>
        <p:spPr>
          <a:xfrm>
            <a:off x="7473595" y="580970"/>
            <a:ext cx="4074836" cy="2292185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4A038068-16DA-594B-EE70-8A8C14ABC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3595" y="3666251"/>
            <a:ext cx="4074836" cy="1436379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A16967-5C32-4A48-9F02-4F0228AC8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12192000" cy="742951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42D078B-EF20-4DB1-AA1B-87F212C56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510C-FAF7-363C-0B5F-86799E92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5"/>
            <a:ext cx="4162555" cy="3450613"/>
          </a:xfrm>
        </p:spPr>
        <p:txBody>
          <a:bodyPr>
            <a:normAutofit/>
          </a:bodyPr>
          <a:lstStyle/>
          <a:p>
            <a:r>
              <a:rPr lang="es-ES" dirty="0"/>
              <a:t>Haga clic en la sección "Prenotazioni" de su espacio personal.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57A1DA-894C-ED44-C504-0B6670243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2910167"/>
            <a:ext cx="4960443" cy="16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37A35-E071-50CE-2F71-6CB650775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2" y="2015732"/>
            <a:ext cx="4172212" cy="3450613"/>
          </a:xfrm>
        </p:spPr>
        <p:txBody>
          <a:bodyPr>
            <a:normAutofit/>
          </a:bodyPr>
          <a:lstStyle/>
          <a:p>
            <a:r>
              <a:rPr lang="es-ES" dirty="0"/>
              <a:t>Haga clic en el botón + para reservar una plaza en la biblioteca.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09D12F-E520-B904-EF94-21B3B9706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410501"/>
            <a:ext cx="4960443" cy="145092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12192000" cy="742951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0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EED3-9028-72C5-0C4F-3C514A26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5"/>
            <a:ext cx="5622284" cy="3450613"/>
          </a:xfrm>
        </p:spPr>
        <p:txBody>
          <a:bodyPr>
            <a:normAutofit/>
          </a:bodyPr>
          <a:lstStyle/>
          <a:p>
            <a:r>
              <a:rPr lang="es-ES" dirty="0"/>
              <a:t>Seleccione el "Tipo risorsa" y la "Biblioteca" de su departamento.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C6604E-68B1-5419-3244-E573377F7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733" y="2595013"/>
            <a:ext cx="4272121" cy="21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9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EB41-815F-9F6C-F869-E5943454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2" y="2015732"/>
            <a:ext cx="4172212" cy="345061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Al seleccionar &lt;&lt;Risorsa: Aula Consultazione &gt;&gt; se abre la máscara desde la que se pueden elegir los días en los que se desea realizar la reserva</a:t>
            </a:r>
          </a:p>
          <a:p>
            <a:r>
              <a:rPr lang="es-ES" dirty="0"/>
              <a:t>Tiene la opción de hacer 1 reserva. </a:t>
            </a:r>
          </a:p>
          <a:p>
            <a:r>
              <a:rPr lang="es-ES" dirty="0"/>
              <a:t>El sistema genera un código que debe introducirse, cada vez, en “Mac Address" (AA:23:b2:f8:e0:E1).</a:t>
            </a:r>
          </a:p>
          <a:p>
            <a:r>
              <a:rPr lang="es-ES" dirty="0"/>
              <a:t>La reserva es personal. </a:t>
            </a:r>
          </a:p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9C0897B-918F-A7C5-B7EC-154D7CC3E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858651"/>
            <a:ext cx="4960443" cy="25546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12192000" cy="742951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19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5804-B1FE-9118-7C7D-380CA66E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5"/>
            <a:ext cx="4162555" cy="3450613"/>
          </a:xfrm>
        </p:spPr>
        <p:txBody>
          <a:bodyPr>
            <a:normAutofit/>
          </a:bodyPr>
          <a:lstStyle/>
          <a:p>
            <a:r>
              <a:rPr lang="es-ES" dirty="0"/>
              <a:t>Una vez elegida la fecha y seleccionado el número de plazas en el menú desplegable, pulse "Conferma" y espere el mensaje de reserva efectuada.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err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1482A8-2C55-6FF3-E8EF-910C1CE5C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2885364"/>
            <a:ext cx="4960443" cy="171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3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7480B-0980-5425-35F5-051FE98F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5"/>
            <a:ext cx="4162555" cy="3450613"/>
          </a:xfrm>
        </p:spPr>
        <p:txBody>
          <a:bodyPr>
            <a:normAutofit/>
          </a:bodyPr>
          <a:lstStyle/>
          <a:p>
            <a:r>
              <a:rPr lang="es-ES" dirty="0"/>
              <a:t>Es posible cancelar la reserva de la sala de lectura haciendo clic en el botón X de la lista de reservas, como se muestra.</a:t>
            </a:r>
          </a:p>
          <a:p>
            <a:r>
              <a:rPr lang="es-ES" dirty="0"/>
              <a:t> No se permite la cancelación de una reserva para el mismo día.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047DDB-6909-7140-6B24-2AF5D33FA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2996975"/>
            <a:ext cx="4960443" cy="148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79393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</TotalTime>
  <Words>470</Words>
  <Application>Microsoft Office PowerPoint</Application>
  <PresentationFormat>Widescreen</PresentationFormat>
  <Paragraphs>26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Raccolta</vt:lpstr>
      <vt:lpstr>CÓMO RESERVAR UNA PLAZA EN LA BIBLIOTECA</vt:lpstr>
      <vt:lpstr>  INSTRUCCIONES DE REGISTRO  </vt:lpstr>
      <vt:lpstr>CÓMO RESERVAR UNA PLAZA EN LA BIBLIOTECA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Anna Iovino</cp:lastModifiedBy>
  <cp:revision>129</cp:revision>
  <dcterms:created xsi:type="dcterms:W3CDTF">2023-01-27T08:27:12Z</dcterms:created>
  <dcterms:modified xsi:type="dcterms:W3CDTF">2023-01-27T13:43:04Z</dcterms:modified>
</cp:coreProperties>
</file>