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 rtl="0"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3E4878-9A69-4DB7-BA59-642B38A7B622}" v="154" dt="2023-01-27T09:09:29.9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418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444A04B9-FA24-477A-9FBA-A446CB8505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102EA3A-878A-4657-8284-77963F26996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79539-35A3-4A71-B021-80E072941FEC}" type="datetimeFigureOut">
              <a:rPr lang="it-IT" smtClean="0"/>
              <a:t>27/01/2023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A7B25B8-A812-4C2B-8D72-6BE84EEFE87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A78CF97-6F53-492A-8ACC-72BAD01EAD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C02C5-2EF7-4F4F-A80B-23FCAAF63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05377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DEE8A-76AE-4A98-AE28-779B9DF06F75}" type="datetimeFigureOut">
              <a:rPr lang="it-IT" noProof="0" smtClean="0"/>
              <a:t>27/01/2023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42117-7BD8-456D-A8FD-F11A53E20230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8503060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42117-7BD8-456D-A8FD-F11A53E2023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03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17781" y="802300"/>
            <a:ext cx="8637073" cy="2541431"/>
          </a:xfrm>
        </p:spPr>
        <p:txBody>
          <a:bodyPr bIns="0" rtlCol="0" anchor="b">
            <a:normAutofit/>
          </a:bodyPr>
          <a:lstStyle>
            <a:lvl1pPr algn="l">
              <a:defRPr sz="66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17780" y="3531206"/>
            <a:ext cx="8637072" cy="977621"/>
          </a:xfrm>
        </p:spPr>
        <p:txBody>
          <a:bodyPr tIns="91440" bIns="91440" rtlCol="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189" indent="0" algn="ctr">
              <a:buNone/>
              <a:defRPr sz="18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816B16-572D-4742-B291-E84F31423B83}" type="datetime1">
              <a:rPr lang="it-IT" noProof="0" smtClean="0"/>
              <a:t>27/01/2023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416501" y="329309"/>
            <a:ext cx="4973915" cy="309201"/>
          </a:xfrm>
        </p:spPr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37665" y="798973"/>
            <a:ext cx="811019" cy="503578"/>
          </a:xfrm>
        </p:spPr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15" name="Connettore diritto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AB3ADD-B708-4758-AEF0-2F18D804144E}" type="datetime1">
              <a:rPr lang="it-IT" noProof="0" smtClean="0"/>
              <a:t>27/01/2023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26" name="Connettore diritto 25"/>
          <p:cNvCxnSpPr/>
          <p:nvPr/>
        </p:nvCxnSpPr>
        <p:spPr>
          <a:xfrm>
            <a:off x="1453896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9439111" y="798975"/>
            <a:ext cx="1615743" cy="4659889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1444673" y="798975"/>
            <a:ext cx="7828831" cy="4659889"/>
          </a:xfrm>
        </p:spPr>
        <p:txBody>
          <a:bodyPr vert="eaVert"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E20E45-3D6B-445F-9455-3528D70FF69C}" type="datetime1">
              <a:rPr lang="it-IT" noProof="0" smtClean="0"/>
              <a:t>27/01/2023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15" name="Connettore diritto 14"/>
          <p:cNvCxnSpPr/>
          <p:nvPr/>
        </p:nvCxnSpPr>
        <p:spPr>
          <a:xfrm>
            <a:off x="9439111" y="798975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 rtlCol="0" anchor="t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35117F-3B5F-4FA7-AF2A-A0C333D0A575}" type="datetime1">
              <a:rPr lang="it-IT" noProof="0" smtClean="0"/>
              <a:t>27/01/2023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33" name="Connettore diritto 32"/>
          <p:cNvCxnSpPr/>
          <p:nvPr/>
        </p:nvCxnSpPr>
        <p:spPr>
          <a:xfrm>
            <a:off x="1453896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5" cy="1887950"/>
          </a:xfrm>
        </p:spPr>
        <p:txBody>
          <a:bodyPr rtlCol="0" anchor="b">
            <a:normAutofit/>
          </a:bodyPr>
          <a:lstStyle>
            <a:lvl1pPr algn="l">
              <a:defRPr sz="3600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1454239" y="3806197"/>
            <a:ext cx="8630447" cy="1012929"/>
          </a:xfrm>
        </p:spPr>
        <p:txBody>
          <a:bodyPr tIns="91440" rtlCol="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85E87D1-491D-4EBD-8833-4E5707865A83}" type="datetime1">
              <a:rPr lang="it-IT" noProof="0" smtClean="0"/>
              <a:t>27/01/2023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15" name="Connettore diritto 14"/>
          <p:cNvCxnSpPr/>
          <p:nvPr/>
        </p:nvCxnSpPr>
        <p:spPr>
          <a:xfrm>
            <a:off x="1454239" y="3804985"/>
            <a:ext cx="863044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9217" y="804891"/>
            <a:ext cx="9605635" cy="1059305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1447331" y="2010879"/>
            <a:ext cx="4645152" cy="3448595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6413771" y="2017343"/>
            <a:ext cx="4645152" cy="3441520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B7AFA3-9E77-405F-96F6-14191D35C1FE}" type="datetime1">
              <a:rPr lang="it-IT" noProof="0" smtClean="0"/>
              <a:t>27/01/2023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35" name="Connettore diritto 34"/>
          <p:cNvCxnSpPr/>
          <p:nvPr/>
        </p:nvCxnSpPr>
        <p:spPr>
          <a:xfrm>
            <a:off x="1453896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7192" y="804165"/>
            <a:ext cx="9607661" cy="1056319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1447191" y="2019551"/>
            <a:ext cx="4645152" cy="801943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1447191" y="2824271"/>
            <a:ext cx="4645152" cy="2644457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6412363" y="2023005"/>
            <a:ext cx="4645152" cy="802237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6412363" y="2821491"/>
            <a:ext cx="4645152" cy="263737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C97C49-6450-42F6-82B0-A7819F02CA80}" type="datetime1">
              <a:rPr lang="it-IT" noProof="0" smtClean="0"/>
              <a:t>27/01/2023</a:t>
            </a:fld>
            <a:endParaRPr lang="it-IT" noProof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29" name="Connettore diritto 28"/>
          <p:cNvCxnSpPr/>
          <p:nvPr/>
        </p:nvCxnSpPr>
        <p:spPr>
          <a:xfrm>
            <a:off x="1453896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4956DB8-97AB-4019-A63A-F8B053E75924}" type="datetime1">
              <a:rPr lang="it-IT" noProof="0" smtClean="0"/>
              <a:t>27/01/2023</a:t>
            </a:fld>
            <a:endParaRPr lang="it-IT" noProof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25" name="Connettore diritto 24"/>
          <p:cNvCxnSpPr/>
          <p:nvPr/>
        </p:nvCxnSpPr>
        <p:spPr>
          <a:xfrm>
            <a:off x="1453896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EB9413-604B-495D-A7DA-7EE95B84B0E8}" type="datetime1">
              <a:rPr lang="it-IT" noProof="0" smtClean="0"/>
              <a:t>27/01/2023</a:t>
            </a:fld>
            <a:endParaRPr lang="it-IT" noProof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4672" y="798973"/>
            <a:ext cx="3273099" cy="2247117"/>
          </a:xfrm>
        </p:spPr>
        <p:txBody>
          <a:bodyPr rtlCol="0" anchor="b">
            <a:normAutofit/>
          </a:bodyPr>
          <a:lstStyle>
            <a:lvl1pPr algn="l">
              <a:defRPr sz="2400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5043714" y="798974"/>
            <a:ext cx="6012471" cy="4658826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444672" y="3205493"/>
            <a:ext cx="3275013" cy="2248181"/>
          </a:xfrm>
        </p:spPr>
        <p:txBody>
          <a:bodyPr rtlCol="0"/>
          <a:lstStyle>
            <a:lvl1pPr marL="0" indent="0" algn="l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BA85D8-CBA9-4367-AE1E-6E96F36B5D26}" type="datetime1">
              <a:rPr lang="it-IT" noProof="0" smtClean="0"/>
              <a:t>27/01/2023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17" name="Connettore diritto 16"/>
          <p:cNvCxnSpPr/>
          <p:nvPr/>
        </p:nvCxnSpPr>
        <p:spPr>
          <a:xfrm>
            <a:off x="1448280" y="3205491"/>
            <a:ext cx="326949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/>
          <p:cNvGrpSpPr/>
          <p:nvPr/>
        </p:nvGrpSpPr>
        <p:grpSpPr>
          <a:xfrm>
            <a:off x="7477388" y="482172"/>
            <a:ext cx="4074533" cy="5149101"/>
            <a:chOff x="7477387" y="482170"/>
            <a:chExt cx="4074533" cy="5149101"/>
          </a:xfrm>
        </p:grpSpPr>
        <p:sp>
          <p:nvSpPr>
            <p:cNvPr id="18" name="Rettangolo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ttangolo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51207" y="1129513"/>
            <a:ext cx="5532328" cy="1830584"/>
          </a:xfrm>
        </p:spPr>
        <p:txBody>
          <a:bodyPr rtlCol="0" anchor="b">
            <a:normAutofit/>
          </a:bodyPr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8124389" y="1122544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450330" y="3145992"/>
            <a:ext cx="5524404" cy="2003742"/>
          </a:xfrm>
        </p:spPr>
        <p:txBody>
          <a:bodyPr rtlCol="0">
            <a:normAutofit/>
          </a:bodyPr>
          <a:lstStyle>
            <a:lvl1pPr marL="0" indent="0" algn="l">
              <a:buNone/>
              <a:defRPr sz="18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447383" y="5469858"/>
            <a:ext cx="5527351" cy="320123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C9EE9F0C-A807-445B-A9E4-AEE07F1DB6B0}" type="datetime1">
              <a:rPr lang="it-IT" noProof="0" smtClean="0"/>
              <a:t>27/01/2023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447383" y="318642"/>
            <a:ext cx="5541004" cy="320931"/>
          </a:xfrm>
        </p:spPr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31" name="Connettore diritto 30"/>
          <p:cNvCxnSpPr/>
          <p:nvPr/>
        </p:nvCxnSpPr>
        <p:spPr>
          <a:xfrm>
            <a:off x="1447383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2019478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51580" y="804521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51580" y="2015734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55413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6E728DA-B6F0-4404-907F-86432C871E45}" type="datetime1">
              <a:rPr lang="it-IT" noProof="0" smtClean="0"/>
              <a:t>27/01/2023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451579" y="329309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80061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 rtl="0"/>
            <a:fld id="{6D22F896-40B5-4ADD-8801-0D06FADFA095}" type="slidenum">
              <a:rPr lang="it-IT" noProof="0" smtClean="0"/>
              <a:pPr rtl="0"/>
              <a:t>‹N›</a:t>
            </a:fld>
            <a:endParaRPr lang="it-IT" noProof="0"/>
          </a:p>
        </p:txBody>
      </p:sp>
      <p:cxnSp>
        <p:nvCxnSpPr>
          <p:cNvPr id="10" name="Connettore diritto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uff.biblio.giurisprudenza@unicampania.i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nina2.on-line.it/opac/.do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iblioteca pubblica sfocata astratta con scaffali">
            <a:extLst>
              <a:ext uri="{FF2B5EF4-FFF2-40B4-BE49-F238E27FC236}">
                <a16:creationId xmlns:a16="http://schemas.microsoft.com/office/drawing/2014/main" id="{87BA3EB2-9967-41CB-F84A-AC6F250FF5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091" t="7388" r="-4" b="15996"/>
          <a:stretch/>
        </p:blipFill>
        <p:spPr>
          <a:xfrm>
            <a:off x="2" y="1"/>
            <a:ext cx="12191695" cy="685799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A0FFA78-985C-4F50-B21A-77045C7DF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7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065511" y="3236472"/>
            <a:ext cx="6832500" cy="1252601"/>
          </a:xfrm>
        </p:spPr>
        <p:txBody>
          <a:bodyPr rtlCol="0">
            <a:normAutofit/>
          </a:bodyPr>
          <a:lstStyle/>
          <a:p>
            <a:r>
              <a:rPr lang="es-ES" sz="4100" dirty="0">
                <a:solidFill>
                  <a:srgbClr val="FFFFFE"/>
                </a:solidFill>
              </a:rPr>
              <a:t>CÓMO RESERVAR UNA PLAZA EN LA BIBLIOTECA</a:t>
            </a:r>
            <a:endParaRPr lang="it-IT" sz="4100" dirty="0">
              <a:solidFill>
                <a:srgbClr val="FFFFFE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065512" y="4669145"/>
            <a:ext cx="6832499" cy="716529"/>
          </a:xfrm>
        </p:spPr>
        <p:txBody>
          <a:bodyPr vert="horz" lIns="91440" tIns="91440" rIns="91440" bIns="91440" rtlCol="0">
            <a:normAutofit/>
          </a:bodyPr>
          <a:lstStyle/>
          <a:p>
            <a:r>
              <a:rPr lang="it-IT" sz="1600" dirty="0">
                <a:solidFill>
                  <a:srgbClr val="FFFFFE"/>
                </a:solidFill>
              </a:rPr>
              <a:t>Biblioteca del </a:t>
            </a:r>
            <a:r>
              <a:rPr lang="it-IT" sz="1600" dirty="0" err="1">
                <a:solidFill>
                  <a:srgbClr val="FFFFFE"/>
                </a:solidFill>
              </a:rPr>
              <a:t>Departamento</a:t>
            </a:r>
            <a:r>
              <a:rPr lang="it-IT" sz="1600" dirty="0">
                <a:solidFill>
                  <a:srgbClr val="FFFFFE"/>
                </a:solidFill>
              </a:rPr>
              <a:t> de </a:t>
            </a:r>
            <a:r>
              <a:rPr lang="it-IT" sz="1600" dirty="0" err="1">
                <a:solidFill>
                  <a:srgbClr val="FFFFFE"/>
                </a:solidFill>
              </a:rPr>
              <a:t>Derecho</a:t>
            </a:r>
            <a:endParaRPr lang="it-IT" sz="1600" dirty="0">
              <a:solidFill>
                <a:srgbClr val="FFFFFE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5409EC7-69B1-45CC-8FB7-1964C1AB6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5509" y="4666480"/>
            <a:ext cx="6832499" cy="0"/>
          </a:xfrm>
          <a:prstGeom prst="line">
            <a:avLst/>
          </a:prstGeom>
          <a:ln w="31750">
            <a:solidFill>
              <a:srgbClr val="D4AE6F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08E7A6F0-5CD3-481E-B0F2-E7F99FE675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1290DF-4975-4FCD-8B8D-BBC86B8366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57CA18A-A333-4DCB-842B-76827D2EC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00022" y="638301"/>
            <a:ext cx="6409605" cy="4858625"/>
            <a:chOff x="7807230" y="2012810"/>
            <a:chExt cx="3251252" cy="3459865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6E785FC3-CE7B-46F8-8C7A-EBBF001ED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5069D9A-30C7-4159-880C-DD2BDC510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D9FE1511-6E1B-4F0E-8FF0-958527181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9891" y="973636"/>
            <a:ext cx="5769864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C1F1030-1125-6F48-CF62-BE4E47B8B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4483" y="1138228"/>
            <a:ext cx="5440680" cy="3858768"/>
          </a:xfrm>
        </p:spPr>
        <p:txBody>
          <a:bodyPr anchor="ctr">
            <a:normAutofit lnSpcReduction="10000"/>
          </a:bodyPr>
          <a:lstStyle/>
          <a:p>
            <a:endParaRPr lang="en-US" dirty="0">
              <a:solidFill>
                <a:srgbClr val="000000"/>
              </a:solidFill>
            </a:endParaRPr>
          </a:p>
          <a:p>
            <a:r>
              <a:rPr lang="es-ES" dirty="0"/>
              <a:t>No es posible reservar un puesto de trabajo para otro usuario.</a:t>
            </a:r>
          </a:p>
          <a:p>
            <a:r>
              <a:rPr lang="es-ES" dirty="0"/>
              <a:t> Es posible reservar el mismo día que se pretende ocupar el puesto de trabajo de la sala de lectura. </a:t>
            </a:r>
          </a:p>
          <a:p>
            <a:r>
              <a:rPr lang="es-ES" dirty="0"/>
              <a:t>Los lunes y jueves, el mostrador de reservas está abierto de 8.30 a 15.45 h.</a:t>
            </a:r>
          </a:p>
          <a:p>
            <a:r>
              <a:rPr lang="es-ES" dirty="0"/>
              <a:t>Martes, miércoles y viernes de 8.30 a 14.45 h.</a:t>
            </a:r>
          </a:p>
          <a:p>
            <a:endParaRPr lang="es-ES" dirty="0"/>
          </a:p>
          <a:p>
            <a:endParaRPr lang="en-US" dirty="0"/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025CEF6D-5E98-4B5C-A10F-7459C1EEF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1"/>
            <a:ext cx="12192000" cy="742951"/>
          </a:xfrm>
          <a:prstGeom prst="rect">
            <a:avLst/>
          </a:prstGeom>
        </p:spPr>
      </p:pic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5C73161-1E4E-4E6A-91B2-E885CF8FF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827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32">
            <a:extLst>
              <a:ext uri="{FF2B5EF4-FFF2-40B4-BE49-F238E27FC236}">
                <a16:creationId xmlns:a16="http://schemas.microsoft.com/office/drawing/2014/main" id="{08E7A6F0-5CD3-481E-B0F2-E7F99FE675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34">
            <a:extLst>
              <a:ext uri="{FF2B5EF4-FFF2-40B4-BE49-F238E27FC236}">
                <a16:creationId xmlns:a16="http://schemas.microsoft.com/office/drawing/2014/main" id="{511290DF-4975-4FCD-8B8D-BBC86B8366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518B16-22F5-08EB-611E-8681F82FF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12" y="1138230"/>
            <a:ext cx="3793685" cy="3858767"/>
          </a:xfrm>
        </p:spPr>
        <p:txBody>
          <a:bodyPr anchor="ctr">
            <a:normAutofit/>
          </a:bodyPr>
          <a:lstStyle/>
          <a:p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INSTRUCCIONES DE REGISTRO</a:t>
            </a:r>
            <a:br>
              <a:rPr lang="en-US" sz="3600" dirty="0"/>
            </a:br>
            <a:br>
              <a:rPr lang="en-US" sz="3600" dirty="0"/>
            </a:br>
            <a:endParaRPr lang="en-US" sz="3600" dirty="0"/>
          </a:p>
        </p:txBody>
      </p:sp>
      <p:grpSp>
        <p:nvGrpSpPr>
          <p:cNvPr id="61" name="Group 36">
            <a:extLst>
              <a:ext uri="{FF2B5EF4-FFF2-40B4-BE49-F238E27FC236}">
                <a16:creationId xmlns:a16="http://schemas.microsoft.com/office/drawing/2014/main" id="{357CA18A-A333-4DCB-842B-76827D2EC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00022" y="638301"/>
            <a:ext cx="6409605" cy="4858625"/>
            <a:chOff x="7807230" y="2012810"/>
            <a:chExt cx="3251252" cy="3459865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6E785FC3-CE7B-46F8-8C7A-EBBF001ED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38">
              <a:extLst>
                <a:ext uri="{FF2B5EF4-FFF2-40B4-BE49-F238E27FC236}">
                  <a16:creationId xmlns:a16="http://schemas.microsoft.com/office/drawing/2014/main" id="{75069D9A-30C7-4159-880C-DD2BDC510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Rectangle 40">
            <a:extLst>
              <a:ext uri="{FF2B5EF4-FFF2-40B4-BE49-F238E27FC236}">
                <a16:creationId xmlns:a16="http://schemas.microsoft.com/office/drawing/2014/main" id="{D9FE1511-6E1B-4F0E-8FF0-958527181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9891" y="973636"/>
            <a:ext cx="5769864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00BE6-B5A4-3EE6-64E8-E1FAA513D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4483" y="1138228"/>
            <a:ext cx="5440680" cy="3858768"/>
          </a:xfrm>
        </p:spPr>
        <p:txBody>
          <a:bodyPr anchor="ctr">
            <a:normAutofit fontScale="55000" lnSpcReduction="20000"/>
          </a:bodyPr>
          <a:lstStyle/>
          <a:p>
            <a:r>
              <a:rPr lang="it-IT" sz="2600" dirty="0">
                <a:ea typeface="Times New Roman" panose="02020603050405020304" pitchFamily="18" charset="0"/>
              </a:rPr>
              <a:t>El acceso a  la Biblioteca de </a:t>
            </a:r>
            <a:r>
              <a:rPr lang="it-IT" sz="2600" dirty="0" err="1">
                <a:ea typeface="Times New Roman" panose="02020603050405020304" pitchFamily="18" charset="0"/>
              </a:rPr>
              <a:t>Derecho</a:t>
            </a:r>
            <a:r>
              <a:rPr lang="it-IT" sz="2600" dirty="0">
                <a:ea typeface="Times New Roman" panose="02020603050405020304" pitchFamily="18" charset="0"/>
              </a:rPr>
              <a:t> </a:t>
            </a:r>
            <a:r>
              <a:rPr lang="it-IT" sz="2600" dirty="0" err="1">
                <a:ea typeface="Times New Roman" panose="02020603050405020304" pitchFamily="18" charset="0"/>
              </a:rPr>
              <a:t>está</a:t>
            </a:r>
            <a:r>
              <a:rPr lang="it-IT" sz="2600" dirty="0">
                <a:ea typeface="Times New Roman" panose="02020603050405020304" pitchFamily="18" charset="0"/>
              </a:rPr>
              <a:t> </a:t>
            </a:r>
            <a:r>
              <a:rPr lang="it-IT" sz="2600" dirty="0" err="1">
                <a:ea typeface="Times New Roman" panose="02020603050405020304" pitchFamily="18" charset="0"/>
              </a:rPr>
              <a:t>permitido</a:t>
            </a:r>
            <a:r>
              <a:rPr lang="it-IT" sz="2600" dirty="0">
                <a:ea typeface="Times New Roman" panose="02020603050405020304" pitchFamily="18" charset="0"/>
              </a:rPr>
              <a:t> de </a:t>
            </a:r>
            <a:r>
              <a:rPr lang="it-IT" sz="2600" dirty="0" err="1">
                <a:ea typeface="Times New Roman" panose="02020603050405020304" pitchFamily="18" charset="0"/>
              </a:rPr>
              <a:t>lunes</a:t>
            </a:r>
            <a:r>
              <a:rPr lang="it-IT" sz="2600" dirty="0">
                <a:ea typeface="Times New Roman" panose="02020603050405020304" pitchFamily="18" charset="0"/>
              </a:rPr>
              <a:t> a </a:t>
            </a:r>
            <a:r>
              <a:rPr lang="it-IT" sz="2600" dirty="0" err="1">
                <a:ea typeface="Times New Roman" panose="02020603050405020304" pitchFamily="18" charset="0"/>
              </a:rPr>
              <a:t>viernes</a:t>
            </a:r>
            <a:r>
              <a:rPr lang="it-IT" sz="2600" dirty="0">
                <a:ea typeface="Times New Roman" panose="02020603050405020304" pitchFamily="18" charset="0"/>
              </a:rPr>
              <a:t> en </a:t>
            </a:r>
            <a:r>
              <a:rPr lang="it-IT" sz="2600" dirty="0" err="1">
                <a:ea typeface="Times New Roman" panose="02020603050405020304" pitchFamily="18" charset="0"/>
              </a:rPr>
              <a:t>horario</a:t>
            </a:r>
            <a:r>
              <a:rPr lang="it-IT" sz="2600" dirty="0">
                <a:ea typeface="Times New Roman" panose="02020603050405020304" pitchFamily="18" charset="0"/>
              </a:rPr>
              <a:t> de apertura previa </a:t>
            </a:r>
            <a:r>
              <a:rPr lang="it-IT" sz="2600" dirty="0" err="1">
                <a:ea typeface="Times New Roman" panose="02020603050405020304" pitchFamily="18" charset="0"/>
              </a:rPr>
              <a:t>reserva</a:t>
            </a:r>
            <a:r>
              <a:rPr lang="it-IT" sz="2600" dirty="0">
                <a:ea typeface="Times New Roman" panose="02020603050405020304" pitchFamily="18" charset="0"/>
              </a:rPr>
              <a:t> a </a:t>
            </a:r>
            <a:r>
              <a:rPr lang="it-IT" sz="2600" dirty="0" err="1">
                <a:ea typeface="Times New Roman" panose="02020603050405020304" pitchFamily="18" charset="0"/>
              </a:rPr>
              <a:t>través</a:t>
            </a:r>
            <a:r>
              <a:rPr lang="it-IT" sz="2600" dirty="0">
                <a:ea typeface="Times New Roman" panose="02020603050405020304" pitchFamily="18" charset="0"/>
              </a:rPr>
              <a:t> de </a:t>
            </a:r>
            <a:r>
              <a:rPr lang="it-IT" sz="2600" dirty="0" err="1">
                <a:ea typeface="Times New Roman" panose="02020603050405020304" pitchFamily="18" charset="0"/>
              </a:rPr>
              <a:t>Sebinayou</a:t>
            </a:r>
            <a:r>
              <a:rPr lang="it-IT" sz="2600" dirty="0">
                <a:ea typeface="Times New Roman" panose="02020603050405020304" pitchFamily="18" charset="0"/>
              </a:rPr>
              <a:t>. Para acceder a </a:t>
            </a:r>
            <a:r>
              <a:rPr lang="it-IT" sz="2600" dirty="0" err="1">
                <a:ea typeface="Times New Roman" panose="02020603050405020304" pitchFamily="18" charset="0"/>
              </a:rPr>
              <a:t>los</a:t>
            </a:r>
            <a:r>
              <a:rPr lang="it-IT" sz="2600" dirty="0">
                <a:ea typeface="Times New Roman" panose="02020603050405020304" pitchFamily="18" charset="0"/>
              </a:rPr>
              <a:t> </a:t>
            </a:r>
            <a:r>
              <a:rPr lang="it-IT" sz="2600" dirty="0" err="1">
                <a:ea typeface="Times New Roman" panose="02020603050405020304" pitchFamily="18" charset="0"/>
              </a:rPr>
              <a:t>servicios</a:t>
            </a:r>
            <a:r>
              <a:rPr lang="it-IT" sz="2600" dirty="0">
                <a:ea typeface="Times New Roman" panose="02020603050405020304" pitchFamily="18" charset="0"/>
              </a:rPr>
              <a:t> de la biblioteca, </a:t>
            </a:r>
            <a:r>
              <a:rPr lang="it-IT" sz="2600" dirty="0" err="1">
                <a:ea typeface="Times New Roman" panose="02020603050405020304" pitchFamily="18" charset="0"/>
              </a:rPr>
              <a:t>debe</a:t>
            </a:r>
            <a:r>
              <a:rPr lang="it-IT" sz="2600" dirty="0">
                <a:ea typeface="Times New Roman" panose="02020603050405020304" pitchFamily="18" charset="0"/>
              </a:rPr>
              <a:t> </a:t>
            </a:r>
            <a:r>
              <a:rPr lang="it-IT" sz="2600" dirty="0" err="1">
                <a:ea typeface="Times New Roman" panose="02020603050405020304" pitchFamily="18" charset="0"/>
              </a:rPr>
              <a:t>estar</a:t>
            </a:r>
            <a:r>
              <a:rPr lang="it-IT" sz="2600" dirty="0">
                <a:ea typeface="Times New Roman" panose="02020603050405020304" pitchFamily="18" charset="0"/>
              </a:rPr>
              <a:t> </a:t>
            </a:r>
            <a:r>
              <a:rPr lang="it-IT" sz="2600" dirty="0" err="1">
                <a:ea typeface="Times New Roman" panose="02020603050405020304" pitchFamily="18" charset="0"/>
              </a:rPr>
              <a:t>registrado</a:t>
            </a:r>
            <a:r>
              <a:rPr lang="it-IT" sz="2600" dirty="0">
                <a:ea typeface="Times New Roman" panose="02020603050405020304" pitchFamily="18" charset="0"/>
              </a:rPr>
              <a:t> como "</a:t>
            </a:r>
            <a:r>
              <a:rPr lang="it-IT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utente</a:t>
            </a:r>
            <a:r>
              <a:rPr lang="it-IT" sz="2600" dirty="0">
                <a:ea typeface="Times New Roman" panose="02020603050405020304" pitchFamily="18" charset="0"/>
              </a:rPr>
              <a:t>".</a:t>
            </a:r>
          </a:p>
          <a:p>
            <a:r>
              <a:rPr lang="it-IT" sz="2600" b="1" dirty="0">
                <a:ea typeface="Times New Roman" panose="02020603050405020304" pitchFamily="18" charset="0"/>
              </a:rPr>
              <a:t>Para </a:t>
            </a:r>
            <a:r>
              <a:rPr lang="it-IT" sz="2600" b="1" dirty="0" err="1">
                <a:ea typeface="Times New Roman" panose="02020603050405020304" pitchFamily="18" charset="0"/>
              </a:rPr>
              <a:t>inscribirse</a:t>
            </a:r>
            <a:r>
              <a:rPr lang="it-IT" sz="2600" b="1" dirty="0">
                <a:ea typeface="Times New Roman" panose="02020603050405020304" pitchFamily="18" charset="0"/>
              </a:rPr>
              <a:t>, </a:t>
            </a:r>
            <a:r>
              <a:rPr lang="it-IT" sz="2600" b="1" dirty="0" err="1">
                <a:ea typeface="Times New Roman" panose="02020603050405020304" pitchFamily="18" charset="0"/>
              </a:rPr>
              <a:t>diríjase</a:t>
            </a:r>
            <a:r>
              <a:rPr lang="it-IT" sz="2600" b="1" dirty="0">
                <a:ea typeface="Times New Roman" panose="02020603050405020304" pitchFamily="18" charset="0"/>
              </a:rPr>
              <a:t> a la biblioteca. </a:t>
            </a:r>
            <a:endParaRPr lang="it-IT" sz="2600" dirty="0">
              <a:ea typeface="Times New Roman" panose="02020603050405020304" pitchFamily="18" charset="0"/>
            </a:endParaRPr>
          </a:p>
          <a:p>
            <a:pPr marL="146682" marR="69213" algn="just">
              <a:lnSpc>
                <a:spcPct val="150000"/>
              </a:lnSpc>
            </a:pPr>
            <a:r>
              <a:rPr lang="it-IT" sz="2600" dirty="0">
                <a:ea typeface="Times New Roman" panose="02020603050405020304" pitchFamily="18" charset="0"/>
              </a:rPr>
              <a:t>Los </a:t>
            </a:r>
            <a:r>
              <a:rPr lang="it-IT" sz="2600" dirty="0" err="1">
                <a:ea typeface="Times New Roman" panose="02020603050405020304" pitchFamily="18" charset="0"/>
              </a:rPr>
              <a:t>usuarios</a:t>
            </a:r>
            <a:r>
              <a:rPr lang="it-IT" sz="2600" dirty="0">
                <a:ea typeface="Times New Roman" panose="02020603050405020304" pitchFamily="18" charset="0"/>
              </a:rPr>
              <a:t> </a:t>
            </a:r>
            <a:r>
              <a:rPr lang="it-IT" sz="2600" dirty="0" err="1">
                <a:ea typeface="Times New Roman" panose="02020603050405020304" pitchFamily="18" charset="0"/>
              </a:rPr>
              <a:t>recibirán</a:t>
            </a:r>
            <a:r>
              <a:rPr lang="it-IT" sz="2600" dirty="0">
                <a:ea typeface="Times New Roman" panose="02020603050405020304" pitchFamily="18" charset="0"/>
              </a:rPr>
              <a:t> un "</a:t>
            </a:r>
            <a:r>
              <a:rPr lang="it-IT" sz="2600" dirty="0" err="1">
                <a:ea typeface="Times New Roman" panose="02020603050405020304" pitchFamily="18" charset="0"/>
              </a:rPr>
              <a:t>código</a:t>
            </a:r>
            <a:r>
              <a:rPr lang="it-IT" sz="2600" dirty="0">
                <a:ea typeface="Times New Roman" panose="02020603050405020304" pitchFamily="18" charset="0"/>
              </a:rPr>
              <a:t> de usuario" </a:t>
            </a:r>
            <a:r>
              <a:rPr lang="it-IT" sz="2600" dirty="0" err="1">
                <a:ea typeface="Times New Roman" panose="02020603050405020304" pitchFamily="18" charset="0"/>
              </a:rPr>
              <a:t>que</a:t>
            </a:r>
            <a:r>
              <a:rPr lang="it-IT" sz="2600" dirty="0">
                <a:ea typeface="Times New Roman" panose="02020603050405020304" pitchFamily="18" charset="0"/>
              </a:rPr>
              <a:t> </a:t>
            </a:r>
            <a:r>
              <a:rPr lang="it-IT" sz="2600" dirty="0" err="1">
                <a:ea typeface="Times New Roman" panose="02020603050405020304" pitchFamily="18" charset="0"/>
              </a:rPr>
              <a:t>les</a:t>
            </a:r>
            <a:r>
              <a:rPr lang="it-IT" sz="2600" dirty="0">
                <a:ea typeface="Times New Roman" panose="02020603050405020304" pitchFamily="18" charset="0"/>
              </a:rPr>
              <a:t> </a:t>
            </a:r>
            <a:r>
              <a:rPr lang="it-IT" sz="2600" dirty="0" err="1">
                <a:ea typeface="Times New Roman" panose="02020603050405020304" pitchFamily="18" charset="0"/>
              </a:rPr>
              <a:t>permitirá</a:t>
            </a:r>
            <a:r>
              <a:rPr lang="it-IT" sz="2600" dirty="0">
                <a:ea typeface="Times New Roman" panose="02020603050405020304" pitchFamily="18" charset="0"/>
              </a:rPr>
              <a:t> </a:t>
            </a:r>
            <a:r>
              <a:rPr lang="it-IT" sz="2600" dirty="0" err="1">
                <a:ea typeface="Times New Roman" panose="02020603050405020304" pitchFamily="18" charset="0"/>
              </a:rPr>
              <a:t>utilizar</a:t>
            </a:r>
            <a:r>
              <a:rPr lang="it-IT" sz="2600" dirty="0">
                <a:ea typeface="Times New Roman" panose="02020603050405020304" pitchFamily="18" charset="0"/>
              </a:rPr>
              <a:t> </a:t>
            </a:r>
            <a:r>
              <a:rPr lang="it-IT" sz="2600" dirty="0" err="1">
                <a:ea typeface="Times New Roman" panose="02020603050405020304" pitchFamily="18" charset="0"/>
              </a:rPr>
              <a:t>los</a:t>
            </a:r>
            <a:r>
              <a:rPr lang="it-IT" sz="2600" dirty="0">
                <a:ea typeface="Times New Roman" panose="02020603050405020304" pitchFamily="18" charset="0"/>
              </a:rPr>
              <a:t> </a:t>
            </a:r>
            <a:r>
              <a:rPr lang="it-IT" sz="2600" dirty="0" err="1">
                <a:ea typeface="Times New Roman" panose="02020603050405020304" pitchFamily="18" charset="0"/>
              </a:rPr>
              <a:t>servicios</a:t>
            </a:r>
            <a:r>
              <a:rPr lang="it-IT" sz="2600" dirty="0">
                <a:ea typeface="Times New Roman" panose="02020603050405020304" pitchFamily="18" charset="0"/>
              </a:rPr>
              <a:t>; la </a:t>
            </a:r>
            <a:r>
              <a:rPr lang="it-IT" sz="2600" dirty="0" err="1">
                <a:ea typeface="Times New Roman" panose="02020603050405020304" pitchFamily="18" charset="0"/>
              </a:rPr>
              <a:t>contraseña</a:t>
            </a:r>
            <a:r>
              <a:rPr lang="it-IT" sz="2600" dirty="0">
                <a:ea typeface="Times New Roman" panose="02020603050405020304" pitchFamily="18" charset="0"/>
              </a:rPr>
              <a:t> para </a:t>
            </a:r>
            <a:r>
              <a:rPr lang="it-IT" sz="2600" dirty="0" err="1">
                <a:ea typeface="Times New Roman" panose="02020603050405020304" pitchFamily="18" charset="0"/>
              </a:rPr>
              <a:t>el</a:t>
            </a:r>
            <a:r>
              <a:rPr lang="it-IT" sz="2600" dirty="0">
                <a:ea typeface="Times New Roman" panose="02020603050405020304" pitchFamily="18" charset="0"/>
              </a:rPr>
              <a:t> primer acceso a </a:t>
            </a:r>
            <a:r>
              <a:rPr lang="it-IT" sz="2600" dirty="0" err="1">
                <a:ea typeface="Times New Roman" panose="02020603050405020304" pitchFamily="18" charset="0"/>
              </a:rPr>
              <a:t>Sebinayou</a:t>
            </a:r>
            <a:r>
              <a:rPr lang="it-IT" sz="2600" dirty="0">
                <a:ea typeface="Times New Roman" panose="02020603050405020304" pitchFamily="18" charset="0"/>
              </a:rPr>
              <a:t> es su </a:t>
            </a:r>
            <a:r>
              <a:rPr lang="it-IT" sz="2600" dirty="0" err="1">
                <a:ea typeface="Times New Roman" panose="02020603050405020304" pitchFamily="18" charset="0"/>
              </a:rPr>
              <a:t>fecha</a:t>
            </a:r>
            <a:r>
              <a:rPr lang="it-IT" sz="2600" dirty="0">
                <a:ea typeface="Times New Roman" panose="02020603050405020304" pitchFamily="18" charset="0"/>
              </a:rPr>
              <a:t> de </a:t>
            </a:r>
            <a:r>
              <a:rPr lang="it-IT" sz="2600" dirty="0" err="1">
                <a:ea typeface="Times New Roman" panose="02020603050405020304" pitchFamily="18" charset="0"/>
              </a:rPr>
              <a:t>nacimiento</a:t>
            </a:r>
            <a:r>
              <a:rPr lang="it-IT" sz="2600" dirty="0">
                <a:ea typeface="Times New Roman" panose="02020603050405020304" pitchFamily="18" charset="0"/>
              </a:rPr>
              <a:t> en </a:t>
            </a:r>
            <a:r>
              <a:rPr lang="it-IT" sz="2600" dirty="0" err="1">
                <a:ea typeface="Times New Roman" panose="02020603050405020304" pitchFamily="18" charset="0"/>
              </a:rPr>
              <a:t>el</a:t>
            </a:r>
            <a:r>
              <a:rPr lang="it-IT" sz="2600" dirty="0">
                <a:ea typeface="Times New Roman" panose="02020603050405020304" pitchFamily="18" charset="0"/>
              </a:rPr>
              <a:t> formato </a:t>
            </a:r>
            <a:r>
              <a:rPr lang="it-IT" sz="2600" dirty="0" err="1">
                <a:ea typeface="Times New Roman" panose="02020603050405020304" pitchFamily="18" charset="0"/>
              </a:rPr>
              <a:t>dd</a:t>
            </a:r>
            <a:r>
              <a:rPr lang="it-IT" sz="2600" dirty="0">
                <a:ea typeface="Times New Roman" panose="02020603050405020304" pitchFamily="18" charset="0"/>
              </a:rPr>
              <a:t>/mm/</a:t>
            </a:r>
            <a:r>
              <a:rPr lang="it-IT" sz="2600" dirty="0" err="1">
                <a:ea typeface="Times New Roman" panose="02020603050405020304" pitchFamily="18" charset="0"/>
              </a:rPr>
              <a:t>aaaa</a:t>
            </a:r>
            <a:r>
              <a:rPr lang="it-IT" sz="2600" dirty="0">
                <a:ea typeface="Times New Roman" panose="02020603050405020304" pitchFamily="18" charset="0"/>
              </a:rPr>
              <a:t>. Si </a:t>
            </a:r>
            <a:r>
              <a:rPr lang="it-IT" sz="2600" dirty="0" err="1">
                <a:ea typeface="Times New Roman" panose="02020603050405020304" pitchFamily="18" charset="0"/>
              </a:rPr>
              <a:t>ya</a:t>
            </a:r>
            <a:r>
              <a:rPr lang="it-IT" sz="2600" dirty="0">
                <a:ea typeface="Times New Roman" panose="02020603050405020304" pitchFamily="18" charset="0"/>
              </a:rPr>
              <a:t> </a:t>
            </a:r>
            <a:r>
              <a:rPr lang="it-IT" sz="2600" dirty="0" err="1">
                <a:ea typeface="Times New Roman" panose="02020603050405020304" pitchFamily="18" charset="0"/>
              </a:rPr>
              <a:t>está</a:t>
            </a:r>
            <a:r>
              <a:rPr lang="it-IT" sz="2600" dirty="0">
                <a:ea typeface="Times New Roman" panose="02020603050405020304" pitchFamily="18" charset="0"/>
              </a:rPr>
              <a:t> </a:t>
            </a:r>
            <a:r>
              <a:rPr lang="it-IT" sz="2600" dirty="0" err="1">
                <a:ea typeface="Times New Roman" panose="02020603050405020304" pitchFamily="18" charset="0"/>
              </a:rPr>
              <a:t>registrado</a:t>
            </a:r>
            <a:r>
              <a:rPr lang="it-IT" sz="2600" dirty="0">
                <a:ea typeface="Times New Roman" panose="02020603050405020304" pitchFamily="18" charset="0"/>
              </a:rPr>
              <a:t>, </a:t>
            </a:r>
            <a:r>
              <a:rPr lang="it-IT" sz="2600" dirty="0" err="1">
                <a:ea typeface="Times New Roman" panose="02020603050405020304" pitchFamily="18" charset="0"/>
              </a:rPr>
              <a:t>solicite</a:t>
            </a:r>
            <a:r>
              <a:rPr lang="it-IT" sz="2600" dirty="0">
                <a:ea typeface="Times New Roman" panose="02020603050405020304" pitchFamily="18" charset="0"/>
              </a:rPr>
              <a:t> su </a:t>
            </a:r>
            <a:r>
              <a:rPr lang="it-IT" sz="2600" dirty="0" err="1">
                <a:ea typeface="Times New Roman" panose="02020603050405020304" pitchFamily="18" charset="0"/>
              </a:rPr>
              <a:t>código</a:t>
            </a:r>
            <a:r>
              <a:rPr lang="it-IT" sz="2600" dirty="0">
                <a:ea typeface="Times New Roman" panose="02020603050405020304" pitchFamily="18" charset="0"/>
              </a:rPr>
              <a:t> de usuario en la biblioteca o por correo </a:t>
            </a:r>
            <a:r>
              <a:rPr lang="it-IT" sz="2600" dirty="0" err="1">
                <a:ea typeface="Times New Roman" panose="02020603050405020304" pitchFamily="18" charset="0"/>
              </a:rPr>
              <a:t>electrónico</a:t>
            </a:r>
            <a:r>
              <a:rPr lang="it-IT" sz="2600" dirty="0">
                <a:ea typeface="Times New Roman" panose="02020603050405020304" pitchFamily="18" charset="0"/>
              </a:rPr>
              <a:t>: </a:t>
            </a:r>
            <a:r>
              <a:rPr lang="it-IT" sz="2600" u="sng" dirty="0">
                <a:solidFill>
                  <a:srgbClr val="0000FF"/>
                </a:solidFill>
                <a:ea typeface="Times New Roman" panose="02020603050405020304" pitchFamily="18" charset="0"/>
                <a:hlinkClick r:id="rId2"/>
              </a:rPr>
              <a:t>uff.biblio.giurisprudenza@unicampania.it</a:t>
            </a:r>
            <a:r>
              <a:rPr lang="it-IT" sz="2600" dirty="0">
                <a:ea typeface="Times New Roman" panose="02020603050405020304" pitchFamily="18" charset="0"/>
              </a:rPr>
              <a:t> .</a:t>
            </a:r>
          </a:p>
          <a:p>
            <a:pPr marL="146682" marR="69213" algn="just">
              <a:lnSpc>
                <a:spcPct val="150000"/>
              </a:lnSpc>
            </a:pPr>
            <a:r>
              <a:rPr lang="it-IT" sz="2600" dirty="0">
                <a:ea typeface="Times New Roman" panose="02020603050405020304" pitchFamily="18" charset="0"/>
              </a:rPr>
              <a:t>Para acceder a </a:t>
            </a:r>
            <a:r>
              <a:rPr lang="it-IT" sz="2600" dirty="0" err="1">
                <a:ea typeface="Times New Roman" panose="02020603050405020304" pitchFamily="18" charset="0"/>
              </a:rPr>
              <a:t>Sebinayou</a:t>
            </a:r>
            <a:r>
              <a:rPr lang="it-IT" sz="2600" dirty="0">
                <a:ea typeface="Times New Roman" panose="02020603050405020304" pitchFamily="18" charset="0"/>
              </a:rPr>
              <a:t>, </a:t>
            </a:r>
            <a:r>
              <a:rPr lang="it-IT" sz="2600" dirty="0" err="1">
                <a:ea typeface="Times New Roman" panose="02020603050405020304" pitchFamily="18" charset="0"/>
              </a:rPr>
              <a:t>vaya</a:t>
            </a:r>
            <a:r>
              <a:rPr lang="it-IT" sz="2600" dirty="0">
                <a:ea typeface="Times New Roman" panose="02020603050405020304" pitchFamily="18" charset="0"/>
              </a:rPr>
              <a:t> a http://unina2.on-line.it/</a:t>
            </a:r>
            <a:r>
              <a:rPr lang="it-IT" sz="2600" dirty="0" err="1">
                <a:ea typeface="Times New Roman" panose="02020603050405020304" pitchFamily="18" charset="0"/>
              </a:rPr>
              <a:t>opac</a:t>
            </a:r>
            <a:r>
              <a:rPr lang="it-IT" sz="2600" dirty="0">
                <a:ea typeface="Times New Roman" panose="02020603050405020304" pitchFamily="18" charset="0"/>
              </a:rPr>
              <a:t>/.do, </a:t>
            </a:r>
            <a:r>
              <a:rPr lang="it-IT" sz="2600" dirty="0" err="1">
                <a:ea typeface="Times New Roman" panose="02020603050405020304" pitchFamily="18" charset="0"/>
              </a:rPr>
              <a:t>haga</a:t>
            </a:r>
            <a:r>
              <a:rPr lang="it-IT" sz="2600" dirty="0">
                <a:ea typeface="Times New Roman" panose="02020603050405020304" pitchFamily="18" charset="0"/>
              </a:rPr>
              <a:t> clic en ACCEDI e </a:t>
            </a:r>
            <a:r>
              <a:rPr lang="it-IT" sz="2600" dirty="0" err="1">
                <a:ea typeface="Times New Roman" panose="02020603050405020304" pitchFamily="18" charset="0"/>
              </a:rPr>
              <a:t>introduzca</a:t>
            </a:r>
            <a:r>
              <a:rPr lang="it-IT" sz="2600" dirty="0">
                <a:ea typeface="Times New Roman" panose="02020603050405020304" pitchFamily="18" charset="0"/>
              </a:rPr>
              <a:t> su </a:t>
            </a:r>
            <a:r>
              <a:rPr lang="it-IT" sz="2600" dirty="0" err="1">
                <a:ea typeface="Times New Roman" panose="02020603050405020304" pitchFamily="18" charset="0"/>
              </a:rPr>
              <a:t>código</a:t>
            </a:r>
            <a:r>
              <a:rPr lang="it-IT" sz="2600" dirty="0">
                <a:ea typeface="Times New Roman" panose="02020603050405020304" pitchFamily="18" charset="0"/>
              </a:rPr>
              <a:t> de usuario y </a:t>
            </a:r>
            <a:r>
              <a:rPr lang="it-IT" sz="2600" dirty="0" err="1">
                <a:ea typeface="Times New Roman" panose="02020603050405020304" pitchFamily="18" charset="0"/>
              </a:rPr>
              <a:t>contraseña</a:t>
            </a:r>
            <a:r>
              <a:rPr lang="it-IT" sz="2600" dirty="0">
                <a:ea typeface="Times New Roman" panose="02020603050405020304" pitchFamily="18" charset="0"/>
              </a:rPr>
              <a:t>.</a:t>
            </a:r>
          </a:p>
          <a:p>
            <a:pPr marL="0" marR="69213" indent="0" algn="just">
              <a:lnSpc>
                <a:spcPct val="150000"/>
              </a:lnSpc>
              <a:buNone/>
            </a:pPr>
            <a:endParaRPr lang="it-IT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sz="1100" dirty="0">
              <a:solidFill>
                <a:srgbClr val="000000"/>
              </a:solidFill>
            </a:endParaRPr>
          </a:p>
        </p:txBody>
      </p:sp>
      <p:pic>
        <p:nvPicPr>
          <p:cNvPr id="64" name="Picture 42">
            <a:extLst>
              <a:ext uri="{FF2B5EF4-FFF2-40B4-BE49-F238E27FC236}">
                <a16:creationId xmlns:a16="http://schemas.microsoft.com/office/drawing/2014/main" id="{025CEF6D-5E98-4B5C-A10F-7459C1EEF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1"/>
            <a:ext cx="12192000" cy="742951"/>
          </a:xfrm>
          <a:prstGeom prst="rect">
            <a:avLst/>
          </a:prstGeom>
        </p:spPr>
      </p:pic>
      <p:cxnSp>
        <p:nvCxnSpPr>
          <p:cNvPr id="65" name="Straight Connector 44">
            <a:extLst>
              <a:ext uri="{FF2B5EF4-FFF2-40B4-BE49-F238E27FC236}">
                <a16:creationId xmlns:a16="http://schemas.microsoft.com/office/drawing/2014/main" id="{05C73161-1E4E-4E6A-91B2-E885CF8FF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9976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4" name="Rectangle 83">
            <a:extLst>
              <a:ext uri="{FF2B5EF4-FFF2-40B4-BE49-F238E27FC236}">
                <a16:creationId xmlns:a16="http://schemas.microsoft.com/office/drawing/2014/main" id="{742C14A9-3617-46DD-9FC4-ED828A7D3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19AB0109-1C89-41F0-9EDF-3DE017BE3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8" y="1847088"/>
            <a:ext cx="554803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D5065A6-4AA5-F9BC-0836-E4FE6E75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5550357" cy="1049235"/>
          </a:xfrm>
        </p:spPr>
        <p:txBody>
          <a:bodyPr>
            <a:normAutofit/>
          </a:bodyPr>
          <a:lstStyle/>
          <a:p>
            <a:r>
              <a:rPr lang="es-ES" dirty="0"/>
              <a:t>CÓMO RESERVAR UNA PLAZA EN LA BIBLIOTECA</a:t>
            </a:r>
            <a:endParaRPr lang="en-US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19E5CB6C-D5A1-44AB-BAD0-E76C67ED2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081DD-9F53-F0A2-B52E-009E49930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2"/>
            <a:ext cx="5550357" cy="3450613"/>
          </a:xfrm>
        </p:spPr>
        <p:txBody>
          <a:bodyPr>
            <a:normAutofit/>
          </a:bodyPr>
          <a:lstStyle/>
          <a:p>
            <a:pPr marL="72389" marR="335906">
              <a:lnSpc>
                <a:spcPct val="150000"/>
              </a:lnSpc>
              <a:spcBef>
                <a:spcPts val="900"/>
              </a:spcBef>
            </a:pP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Para </a:t>
            </a:r>
            <a:r>
              <a:rPr lang="it-IT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poder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reservar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una </a:t>
            </a:r>
            <a:r>
              <a:rPr lang="it-IT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plaza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en la biblioteca, </a:t>
            </a:r>
            <a:r>
              <a:rPr lang="it-IT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debe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estar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inscrito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en </a:t>
            </a:r>
            <a:r>
              <a:rPr lang="it-IT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servicios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bibliotecarios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 disponer de </a:t>
            </a:r>
            <a:r>
              <a:rPr lang="it-IT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credenciales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acceso al </a:t>
            </a:r>
            <a:r>
              <a:rPr lang="it-IT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Catálogo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del </a:t>
            </a:r>
            <a:r>
              <a:rPr lang="it-IT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Servicio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Nacional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it-IT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Bibliotecas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(OPAC). </a:t>
            </a:r>
          </a:p>
          <a:p>
            <a:r>
              <a:rPr lang="it-IT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Conéctese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al </a:t>
            </a:r>
            <a:r>
              <a:rPr lang="it-IT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Catálogo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en </a:t>
            </a:r>
            <a:r>
              <a:rPr lang="it-IT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enlace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b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1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http://unina2.on-line.it/opac/.do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e </a:t>
            </a:r>
            <a:r>
              <a:rPr lang="it-IT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inicie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sesión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 descr="Biblioteca pubblica sfocata astratta con scaffali">
            <a:extLst>
              <a:ext uri="{FF2B5EF4-FFF2-40B4-BE49-F238E27FC236}">
                <a16:creationId xmlns:a16="http://schemas.microsoft.com/office/drawing/2014/main" id="{A9CD9308-A3B3-48F3-33DA-7B3AB2F12E2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68" b="12959"/>
          <a:stretch/>
        </p:blipFill>
        <p:spPr>
          <a:xfrm>
            <a:off x="7473595" y="580970"/>
            <a:ext cx="4074836" cy="2292185"/>
          </a:xfrm>
          <a:prstGeom prst="rect">
            <a:avLst/>
          </a:prstGeom>
        </p:spPr>
      </p:pic>
      <p:pic>
        <p:nvPicPr>
          <p:cNvPr id="4" name="Picture 5">
            <a:extLst>
              <a:ext uri="{FF2B5EF4-FFF2-40B4-BE49-F238E27FC236}">
                <a16:creationId xmlns:a16="http://schemas.microsoft.com/office/drawing/2014/main" id="{4A038068-16DA-594B-EE70-8A8C14ABC1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3595" y="3666251"/>
            <a:ext cx="4074836" cy="1436379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D5A16967-5C32-4A48-9F02-4F0228AC8D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1"/>
            <a:ext cx="12192000" cy="742951"/>
          </a:xfrm>
          <a:prstGeom prst="rect">
            <a:avLst/>
          </a:prstGeom>
        </p:spPr>
      </p:pic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942D078B-EF20-4DB1-AA1B-87F212C56A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767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C510C-FAF7-363C-0B5F-86799E923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5"/>
            <a:ext cx="4162555" cy="3450613"/>
          </a:xfrm>
        </p:spPr>
        <p:txBody>
          <a:bodyPr>
            <a:normAutofit/>
          </a:bodyPr>
          <a:lstStyle/>
          <a:p>
            <a:r>
              <a:rPr lang="es-ES" dirty="0"/>
              <a:t>Haga clic en la sección "Prenotazioni" de su espacio personal.</a:t>
            </a: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657A1DA-894C-ED44-C504-0B6670243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412" y="2910167"/>
            <a:ext cx="4960443" cy="1661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097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35C3D674-3D59-4E93-80CA-0C0A9095E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884B8F8-FDC9-498B-9960-5D7260AFC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417737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EF2A81E1-BCBE-426B-8C09-33274E694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37A35-E071-50CE-2F71-6CB650775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2" y="2015732"/>
            <a:ext cx="4172212" cy="3450613"/>
          </a:xfrm>
        </p:spPr>
        <p:txBody>
          <a:bodyPr>
            <a:normAutofit/>
          </a:bodyPr>
          <a:lstStyle/>
          <a:p>
            <a:r>
              <a:rPr lang="es-ES" dirty="0"/>
              <a:t>Haga clic en el botón + para reservar una plaza en la biblioteca.</a:t>
            </a: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A09D12F-E520-B904-EF94-21B3B97068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411" y="2410501"/>
            <a:ext cx="4960443" cy="1450929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39D1DDD4-5BB3-45BA-B9B3-06B62299A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1"/>
            <a:ext cx="12192000" cy="742951"/>
          </a:xfrm>
          <a:prstGeom prst="rect">
            <a:avLst/>
          </a:prstGeom>
        </p:spPr>
      </p:pic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24DAE64-2302-42EA-8239-F2F0775CA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501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EEED3-9028-72C5-0C4F-3C514A264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5"/>
            <a:ext cx="5622284" cy="3450613"/>
          </a:xfrm>
        </p:spPr>
        <p:txBody>
          <a:bodyPr>
            <a:normAutofit/>
          </a:bodyPr>
          <a:lstStyle/>
          <a:p>
            <a:r>
              <a:rPr lang="es-ES" dirty="0"/>
              <a:t>Seleccione el "Tipo risorsa" y la "Biblioteca" de su departamento.</a:t>
            </a: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EC6604E-68B1-5419-3244-E573377F7F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2733" y="2595013"/>
            <a:ext cx="4272121" cy="219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797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C3D674-3D59-4E93-80CA-0C0A9095E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884B8F8-FDC9-498B-9960-5D7260AFC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417737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F2A81E1-BCBE-426B-8C09-33274E694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BEB41-815F-9F6C-F869-E59434540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2" y="2015732"/>
            <a:ext cx="4172212" cy="3450613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Al seleccionar &lt;&lt;Risorsa: Aula Consultazione &gt;&gt; se abre la máscara desde la que se pueden elegir los días en los que se desea realizar la reserva</a:t>
            </a:r>
          </a:p>
          <a:p>
            <a:r>
              <a:rPr lang="es-ES" dirty="0"/>
              <a:t>Tiene la opción de hacer 1 reserva. </a:t>
            </a:r>
          </a:p>
          <a:p>
            <a:r>
              <a:rPr lang="es-ES" dirty="0"/>
              <a:t>El sistema genera un código que debe introducirse, cada vez, en “Mac Address" (AA:23:b2:f8:e0:E1).</a:t>
            </a:r>
          </a:p>
          <a:p>
            <a:r>
              <a:rPr lang="es-ES" dirty="0"/>
              <a:t>La reserva es personal. </a:t>
            </a:r>
          </a:p>
          <a:p>
            <a:endParaRPr lang="en-US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D9C0897B-918F-A7C5-B7EC-154D7CC3E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411" y="1858651"/>
            <a:ext cx="4960443" cy="255462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9D1DDD4-5BB3-45BA-B9B3-06B62299A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1"/>
            <a:ext cx="12192000" cy="742951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24DAE64-2302-42EA-8239-F2F0775CA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3194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F5804-B1FE-9118-7C7D-380CA66EC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5"/>
            <a:ext cx="4162555" cy="3450613"/>
          </a:xfrm>
        </p:spPr>
        <p:txBody>
          <a:bodyPr>
            <a:normAutofit/>
          </a:bodyPr>
          <a:lstStyle/>
          <a:p>
            <a:r>
              <a:rPr lang="es-ES" dirty="0"/>
              <a:t>Una vez elegida la fecha y seleccionado el número de plazas en el menú desplegable, pulse "Conferma" y espere el mensaje de reserva efectuada.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err="1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91482A8-2C55-6FF3-E8EF-910C1CE5C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412" y="2885364"/>
            <a:ext cx="4960443" cy="171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235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7480B-0980-5425-35F5-051FE98F6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5"/>
            <a:ext cx="4162555" cy="3450613"/>
          </a:xfrm>
        </p:spPr>
        <p:txBody>
          <a:bodyPr>
            <a:normAutofit/>
          </a:bodyPr>
          <a:lstStyle/>
          <a:p>
            <a:r>
              <a:rPr lang="es-ES" dirty="0"/>
              <a:t>Es posible cancelar la reserva de la sala de lectura haciendo clic en el botón X de la lista de reservas, como se muestra.</a:t>
            </a:r>
          </a:p>
          <a:p>
            <a:r>
              <a:rPr lang="es-ES" dirty="0"/>
              <a:t> No se permite la cancelación de una reserva para el mismo día.</a:t>
            </a: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D047DDB-6909-7140-6B24-2AF5D33FA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412" y="2996975"/>
            <a:ext cx="4960443" cy="148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079393"/>
      </p:ext>
    </p:extLst>
  </p:cSld>
  <p:clrMapOvr>
    <a:masterClrMapping/>
  </p:clrMapOvr>
</p:sld>
</file>

<file path=ppt/theme/theme1.xml><?xml version="1.0" encoding="utf-8"?>
<a:theme xmlns:a="http://schemas.openxmlformats.org/drawingml/2006/main" name="Raccolt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25</TotalTime>
  <Words>470</Words>
  <Application>Microsoft Office PowerPoint</Application>
  <PresentationFormat>Widescreen</PresentationFormat>
  <Paragraphs>26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Gill Sans MT</vt:lpstr>
      <vt:lpstr>Times New Roman</vt:lpstr>
      <vt:lpstr>Raccolta</vt:lpstr>
      <vt:lpstr>CÓMO RESERVAR UNA PLAZA EN LA BIBLIOTECA</vt:lpstr>
      <vt:lpstr>  INSTRUCCIONES DE REGISTRO  </vt:lpstr>
      <vt:lpstr>CÓMO RESERVAR UNA PLAZA EN LA BIBLIOTECA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Anna Iovino</cp:lastModifiedBy>
  <cp:revision>129</cp:revision>
  <dcterms:created xsi:type="dcterms:W3CDTF">2023-01-27T08:27:12Z</dcterms:created>
  <dcterms:modified xsi:type="dcterms:W3CDTF">2023-01-27T13:43:04Z</dcterms:modified>
</cp:coreProperties>
</file>