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 rtl="0"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48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3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1" d="100"/>
          <a:sy n="71" d="100"/>
        </p:scale>
        <p:origin x="4188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444A04B9-FA24-477A-9FBA-A446CB8505C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102EA3A-878A-4657-8284-77963F26996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C79539-35A3-4A71-B021-80E072941FEC}" type="datetimeFigureOut">
              <a:rPr lang="it-IT" smtClean="0"/>
              <a:t>10/02/2023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A7B25B8-A812-4C2B-8D72-6BE84EEFE87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A78CF97-6F53-492A-8ACC-72BAD01EAD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7C02C5-2EF7-4F4F-A80B-23FCAAF632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053777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noProof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EDEE8A-76AE-4A98-AE28-779B9DF06F75}" type="datetimeFigureOut">
              <a:rPr lang="it-IT" noProof="0" smtClean="0"/>
              <a:t>10/02/2023</a:t>
            </a:fld>
            <a:endParaRPr lang="it-IT" noProof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042117-7BD8-456D-A8FD-F11A53E20230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8503060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42117-7BD8-456D-A8FD-F11A53E20230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503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rtlCol="0" anchor="b">
            <a:normAutofit/>
          </a:bodyPr>
          <a:lstStyle>
            <a:lvl1pPr algn="l">
              <a:defRPr sz="66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 rtlCol="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0816B16-572D-4742-B291-E84F31423B83}" type="datetime1">
              <a:rPr lang="it-IT" noProof="0" smtClean="0"/>
              <a:t>10/02/2023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  <p:cxnSp>
        <p:nvCxnSpPr>
          <p:cNvPr id="15" name="Connettore diritto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1AB3ADD-B708-4758-AEF0-2F18D804144E}" type="datetime1">
              <a:rPr lang="it-IT" noProof="0" smtClean="0"/>
              <a:t>10/02/2023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  <p:cxnSp>
        <p:nvCxnSpPr>
          <p:cNvPr id="26" name="Connettore diritto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 hasCustomPrompt="1"/>
          </p:nvPr>
        </p:nvSpPr>
        <p:spPr>
          <a:xfrm>
            <a:off x="1444672" y="798973"/>
            <a:ext cx="7828830" cy="4659889"/>
          </a:xfrm>
        </p:spPr>
        <p:txBody>
          <a:bodyPr vert="eaVert" rtlCol="0"/>
          <a:lstStyle/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4E20E45-3D6B-445F-9455-3528D70FF69C}" type="datetime1">
              <a:rPr lang="it-IT" noProof="0" smtClean="0"/>
              <a:t>10/02/2023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  <p:cxnSp>
        <p:nvCxnSpPr>
          <p:cNvPr id="15" name="Connettore diritto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/>
        <p:txBody>
          <a:bodyPr rtlCol="0" anchor="t"/>
          <a:lstStyle/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235117F-3B5F-4FA7-AF2A-A0C333D0A575}" type="datetime1">
              <a:rPr lang="it-IT" noProof="0" smtClean="0"/>
              <a:t>10/02/2023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  <p:cxnSp>
        <p:nvCxnSpPr>
          <p:cNvPr id="33" name="Connettore diritto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rtlCol="0" anchor="b">
            <a:normAutofit/>
          </a:bodyPr>
          <a:lstStyle>
            <a:lvl1pPr algn="l">
              <a:defRPr sz="3600"/>
            </a:lvl1pPr>
          </a:lstStyle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1454239" y="3806195"/>
            <a:ext cx="8630446" cy="1012929"/>
          </a:xfrm>
        </p:spPr>
        <p:txBody>
          <a:bodyPr tIns="91440" rtlCol="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85E87D1-491D-4EBD-8833-4E5707865A83}" type="datetime1">
              <a:rPr lang="it-IT" noProof="0" smtClean="0"/>
              <a:t>10/02/2023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  <p:cxnSp>
        <p:nvCxnSpPr>
          <p:cNvPr id="15" name="Connettore diritto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 hasCustomPrompt="1"/>
          </p:nvPr>
        </p:nvSpPr>
        <p:spPr>
          <a:xfrm>
            <a:off x="1447331" y="2010878"/>
            <a:ext cx="4645152" cy="3448595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6413771" y="2017343"/>
            <a:ext cx="4645152" cy="3441520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0B7AFA3-9E77-405F-96F6-14191D35C1FE}" type="datetime1">
              <a:rPr lang="it-IT" noProof="0" smtClean="0"/>
              <a:t>10/02/2023</a:t>
            </a:fld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  <p:cxnSp>
        <p:nvCxnSpPr>
          <p:cNvPr id="35" name="Connettore diritto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1447191" y="2019549"/>
            <a:ext cx="4645152" cy="801943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1447191" y="2824269"/>
            <a:ext cx="4645152" cy="2644457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 hasCustomPrompt="1"/>
          </p:nvPr>
        </p:nvSpPr>
        <p:spPr>
          <a:xfrm>
            <a:off x="6412362" y="2023003"/>
            <a:ext cx="4645152" cy="802237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 hasCustomPrompt="1"/>
          </p:nvPr>
        </p:nvSpPr>
        <p:spPr>
          <a:xfrm>
            <a:off x="6412362" y="2821491"/>
            <a:ext cx="4645152" cy="263737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2C97C49-6450-42F6-82B0-A7819F02CA80}" type="datetime1">
              <a:rPr lang="it-IT" noProof="0" smtClean="0"/>
              <a:t>10/02/2023</a:t>
            </a:fld>
            <a:endParaRPr lang="it-IT" noProof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  <p:cxnSp>
        <p:nvCxnSpPr>
          <p:cNvPr id="29" name="Connettore diritto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4956DB8-97AB-4019-A63A-F8B053E75924}" type="datetime1">
              <a:rPr lang="it-IT" noProof="0" smtClean="0"/>
              <a:t>10/02/2023</a:t>
            </a:fld>
            <a:endParaRPr lang="it-IT" noProof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  <p:cxnSp>
        <p:nvCxnSpPr>
          <p:cNvPr id="25" name="Connettore diritto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5EB9413-604B-495D-A7DA-7EE95B84B0E8}" type="datetime1">
              <a:rPr lang="it-IT" noProof="0" smtClean="0"/>
              <a:t>10/02/2023</a:t>
            </a:fld>
            <a:endParaRPr lang="it-IT" noProof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rtlCol="0" anchor="b">
            <a:normAutofit/>
          </a:bodyPr>
          <a:lstStyle>
            <a:lvl1pPr algn="l">
              <a:defRPr sz="2400"/>
            </a:lvl1pPr>
          </a:lstStyle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5043714" y="798974"/>
            <a:ext cx="6012470" cy="4658826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444671" y="3205491"/>
            <a:ext cx="3275013" cy="2248181"/>
          </a:xfrm>
        </p:spPr>
        <p:txBody>
          <a:bodyPr rtlCol="0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3BA85D8-CBA9-4367-AE1E-6E96F36B5D26}" type="datetime1">
              <a:rPr lang="it-IT" noProof="0" smtClean="0"/>
              <a:t>10/02/2023</a:t>
            </a:fld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  <p:cxnSp>
        <p:nvCxnSpPr>
          <p:cNvPr id="17" name="Connettore diritto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ttangolo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ttangolo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rtlCol="0" anchor="b">
            <a:normAutofit/>
          </a:bodyPr>
          <a:lstStyle>
            <a:lvl1pPr>
              <a:defRPr sz="3200"/>
            </a:lvl1pPr>
          </a:lstStyle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rtlCol="0"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450329" y="3145992"/>
            <a:ext cx="5524404" cy="2003742"/>
          </a:xfrm>
        </p:spPr>
        <p:txBody>
          <a:bodyPr rtlCol="0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C9EE9F0C-A807-445B-A9E4-AEE07F1DB6B0}" type="datetime1">
              <a:rPr lang="it-IT" noProof="0" smtClean="0"/>
              <a:t>10/02/2023</a:t>
            </a:fld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  <p:cxnSp>
        <p:nvCxnSpPr>
          <p:cNvPr id="31" name="Connettore diritto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86E728DA-B6F0-4404-907F-86432C871E45}" type="datetime1">
              <a:rPr lang="it-IT" noProof="0" smtClean="0"/>
              <a:t>10/02/2023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pPr rtl="0"/>
            <a:fld id="{6D22F896-40B5-4ADD-8801-0D06FADFA095}" type="slidenum">
              <a:rPr lang="it-IT" noProof="0" smtClean="0"/>
              <a:pPr rtl="0"/>
              <a:t>‹N›</a:t>
            </a:fld>
            <a:endParaRPr lang="it-IT" noProof="0"/>
          </a:p>
        </p:txBody>
      </p:sp>
      <p:cxnSp>
        <p:nvCxnSpPr>
          <p:cNvPr id="10" name="Connettore diritto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unina2.on-line.it/opac/.do" TargetMode="External"/><Relationship Id="rId2" Type="http://schemas.openxmlformats.org/officeDocument/2006/relationships/hyperlink" Target="mailto:uff.biblio.giurisprudenza@unicampania.it%20i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unina2.on-line.it/opac/.do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CC0EC57D-86E7-9386-A27C-BC486B1D0D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604" b="1"/>
          <a:stretch/>
        </p:blipFill>
        <p:spPr>
          <a:xfrm rot="5400000">
            <a:off x="-381793" y="381795"/>
            <a:ext cx="6858000" cy="6094409"/>
          </a:xfrm>
          <a:prstGeom prst="rect">
            <a:avLst/>
          </a:prstGeom>
        </p:spPr>
      </p:pic>
      <p:pic>
        <p:nvPicPr>
          <p:cNvPr id="12" name="Immagine 11" descr="Immagine che contiene testo, soffitto&#10;&#10;Descrizione generata automaticamente">
            <a:extLst>
              <a:ext uri="{FF2B5EF4-FFF2-40B4-BE49-F238E27FC236}">
                <a16:creationId xmlns:a16="http://schemas.microsoft.com/office/drawing/2014/main" id="{1A330DBD-EE49-B10D-A906-145EE54A98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98" r="1987"/>
          <a:stretch/>
        </p:blipFill>
        <p:spPr>
          <a:xfrm>
            <a:off x="6096051" y="10"/>
            <a:ext cx="6094409" cy="6857990"/>
          </a:xfrm>
          <a:prstGeom prst="rect">
            <a:avLst/>
          </a:prstGeom>
        </p:spPr>
      </p:pic>
      <p:sp>
        <p:nvSpPr>
          <p:cNvPr id="146" name="Rectangle 145">
            <a:extLst>
              <a:ext uri="{FF2B5EF4-FFF2-40B4-BE49-F238E27FC236}">
                <a16:creationId xmlns:a16="http://schemas.microsoft.com/office/drawing/2014/main" id="{1E570D0D-2ED8-4624-A12F-F4938E994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65702"/>
            <a:ext cx="12192001" cy="2291435"/>
          </a:xfrm>
          <a:prstGeom prst="rect">
            <a:avLst/>
          </a:prstGeom>
          <a:solidFill>
            <a:srgbClr val="000001">
              <a:alpha val="8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89027" y="4727606"/>
            <a:ext cx="9608678" cy="744349"/>
          </a:xfrm>
        </p:spPr>
        <p:txBody>
          <a:bodyPr rtlCol="0" anchor="b">
            <a:normAutofit/>
          </a:bodyPr>
          <a:lstStyle/>
          <a:p>
            <a:pPr algn="ctr"/>
            <a:r>
              <a:rPr lang="it-IT" sz="3400">
                <a:solidFill>
                  <a:srgbClr val="FFFFFE"/>
                </a:solidFill>
              </a:rPr>
              <a:t>Come Prenotare un posto in biblioteca</a:t>
            </a:r>
          </a:p>
        </p:txBody>
      </p: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C934CDC0-507B-44FE-BE7F-C72504ADE3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88902" y="5660918"/>
            <a:ext cx="9609106" cy="0"/>
          </a:xfrm>
          <a:prstGeom prst="line">
            <a:avLst/>
          </a:prstGeom>
          <a:ln w="31750">
            <a:solidFill>
              <a:srgbClr val="ACAB57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88902" y="5660918"/>
            <a:ext cx="9609107" cy="722427"/>
          </a:xfrm>
        </p:spPr>
        <p:txBody>
          <a:bodyPr vert="horz" lIns="91440" tIns="91440" rIns="91440" bIns="91440" rtlCol="0">
            <a:normAutofit/>
          </a:bodyPr>
          <a:lstStyle/>
          <a:p>
            <a:pPr algn="ctr"/>
            <a:r>
              <a:rPr lang="it-IT" sz="1600">
                <a:solidFill>
                  <a:srgbClr val="FFFFFE"/>
                </a:solidFill>
              </a:rPr>
              <a:t>Biblioteca del dipartimento di giurisprudenza</a:t>
            </a:r>
          </a:p>
        </p:txBody>
      </p:sp>
    </p:spTree>
    <p:extLst>
      <p:ext uri="{BB962C8B-B14F-4D97-AF65-F5344CB8AC3E}">
        <p14:creationId xmlns:p14="http://schemas.microsoft.com/office/powerpoint/2010/main" val="12863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C6870151-9189-4C3A-8379-EF3D95827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pavimento, edificio, interni&#10;&#10;Descrizione generata automaticamente">
            <a:extLst>
              <a:ext uri="{FF2B5EF4-FFF2-40B4-BE49-F238E27FC236}">
                <a16:creationId xmlns:a16="http://schemas.microsoft.com/office/drawing/2014/main" id="{5A26DBF7-EA15-EDEC-6B74-2952133E7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7020" r="1" b="32354"/>
          <a:stretch/>
        </p:blipFill>
        <p:spPr>
          <a:xfrm>
            <a:off x="305" y="10"/>
            <a:ext cx="12191695" cy="6857990"/>
          </a:xfrm>
          <a:prstGeom prst="rect">
            <a:avLst/>
          </a:prstGeom>
        </p:spPr>
      </p:pic>
      <p:sp>
        <p:nvSpPr>
          <p:cNvPr id="56" name="Slide Number Placeholder 7">
            <a:extLst>
              <a:ext uri="{FF2B5EF4-FFF2-40B4-BE49-F238E27FC236}">
                <a16:creationId xmlns:a16="http://schemas.microsoft.com/office/drawing/2014/main" id="{123EA69C-102A-4DD0-9547-05DCD271D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2301" y="443732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8" name="Footer Placeholder 6">
            <a:extLst>
              <a:ext uri="{FF2B5EF4-FFF2-40B4-BE49-F238E27FC236}">
                <a16:creationId xmlns:a16="http://schemas.microsoft.com/office/drawing/2014/main" id="{6A862265-5CA3-4C40-8582-7534C3B0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636" y="540921"/>
            <a:ext cx="49739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600EF80B-0391-4082-9AF5-F15B091B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12192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D33AC32D-5F44-45F7-A0BD-7C11A86BE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4C1F1030-1125-6F48-CF62-BE4E47B8B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636" y="1193800"/>
            <a:ext cx="6085091" cy="4699000"/>
          </a:xfrm>
        </p:spPr>
        <p:txBody>
          <a:bodyPr anchor="ctr">
            <a:normAutofit/>
          </a:bodyPr>
          <a:lstStyle/>
          <a:p>
            <a:endParaRPr lang="en-US"/>
          </a:p>
          <a:p>
            <a:r>
              <a:rPr lang="en-US">
                <a:ea typeface="+mn-lt"/>
                <a:cs typeface="+mn-lt"/>
              </a:rPr>
              <a:t>Non è possibile prenotare una postazione per un altro utente.</a:t>
            </a:r>
            <a:endParaRPr lang="en-US"/>
          </a:p>
          <a:p>
            <a:r>
              <a:rPr lang="en-US">
                <a:ea typeface="+mn-lt"/>
                <a:cs typeface="+mn-lt"/>
              </a:rPr>
              <a:t> E’ possibile prenotare il giorno stesso in cui si intende occupare la postazione in sala lettura. </a:t>
            </a:r>
            <a:endParaRPr lang="en-US"/>
          </a:p>
          <a:p>
            <a:r>
              <a:rPr lang="en-US">
                <a:ea typeface="+mn-lt"/>
                <a:cs typeface="+mn-lt"/>
              </a:rPr>
              <a:t>Lunedì e giovedi la prenotazione-postazione è attiva dalle 8:30 alle 15:45.</a:t>
            </a:r>
            <a:endParaRPr lang="en-US"/>
          </a:p>
          <a:p>
            <a:r>
              <a:rPr lang="en-US">
                <a:ea typeface="+mn-lt"/>
                <a:cs typeface="+mn-lt"/>
              </a:rPr>
              <a:t>Martedì, mercoledì e venerdì dalle 8:30 alle 14:45.</a:t>
            </a:r>
            <a:endParaRPr lang="en-US"/>
          </a:p>
          <a:p>
            <a:endParaRPr lang="en-US" dirty="0"/>
          </a:p>
        </p:txBody>
      </p:sp>
      <p:sp>
        <p:nvSpPr>
          <p:cNvPr id="64" name="Date Placeholder 1">
            <a:extLst>
              <a:ext uri="{FF2B5EF4-FFF2-40B4-BE49-F238E27FC236}">
                <a16:creationId xmlns:a16="http://schemas.microsoft.com/office/drawing/2014/main" id="{3FBF03E8-C602-4192-9C52-F84B29FDC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3229" y="6007878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8276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08E7A6F0-5CD3-481E-B0F2-E7F99FE675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511290DF-4975-4FCD-8B8D-BBC86B836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518B16-22F5-08EB-611E-8681F82FF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612" y="1138228"/>
            <a:ext cx="3793685" cy="3858767"/>
          </a:xfrm>
        </p:spPr>
        <p:txBody>
          <a:bodyPr anchor="ctr">
            <a:normAutofit/>
          </a:bodyPr>
          <a:lstStyle/>
          <a:p>
            <a:r>
              <a:rPr lang="en-US" sz="3600" dirty="0">
                <a:ea typeface="+mj-lt"/>
                <a:cs typeface="+mj-lt"/>
              </a:rPr>
              <a:t>ISTRUZIONI PER LA </a:t>
            </a:r>
            <a:r>
              <a:rPr lang="en-US" sz="3600" dirty="0">
                <a:latin typeface="Gill Sans MT" panose="020B0502020104020203" pitchFamily="34" charset="0"/>
                <a:ea typeface="+mj-lt"/>
                <a:cs typeface="+mj-lt"/>
              </a:rPr>
              <a:t>REGISTRAZIONE</a:t>
            </a:r>
            <a:endParaRPr lang="en-US" sz="3600" dirty="0">
              <a:latin typeface="Gill Sans MT" panose="020B0502020104020203" pitchFamily="34" charset="0"/>
            </a:endParaRP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357CA18A-A333-4DCB-842B-76827D2EC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100021" y="638300"/>
            <a:ext cx="6409605" cy="4858625"/>
            <a:chOff x="7807230" y="2012810"/>
            <a:chExt cx="3251252" cy="3459865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6E785FC3-CE7B-46F8-8C7A-EBBF001ED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75069D9A-30C7-4159-880C-DD2BDC5100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5" name="Rectangle 84">
            <a:extLst>
              <a:ext uri="{FF2B5EF4-FFF2-40B4-BE49-F238E27FC236}">
                <a16:creationId xmlns:a16="http://schemas.microsoft.com/office/drawing/2014/main" id="{D9FE1511-6E1B-4F0E-8FF0-958527181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9891" y="973636"/>
            <a:ext cx="5769864" cy="4187952"/>
          </a:xfrm>
          <a:prstGeom prst="rect">
            <a:avLst/>
          </a:prstGeom>
          <a:solidFill>
            <a:srgbClr val="FFFFFF"/>
          </a:solidFill>
          <a:ln w="6350">
            <a:solidFill>
              <a:srgbClr val="DFD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E00BE6-B5A4-3EE6-64E8-E1FAA513D8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2466" y="809044"/>
            <a:ext cx="5988921" cy="4576420"/>
          </a:xfrm>
        </p:spPr>
        <p:txBody>
          <a:bodyPr anchor="ctr">
            <a:normAutofit fontScale="32500" lnSpcReduction="20000"/>
          </a:bodyPr>
          <a:lstStyle/>
          <a:p>
            <a:pPr>
              <a:lnSpc>
                <a:spcPct val="110000"/>
              </a:lnSpc>
            </a:pPr>
            <a:r>
              <a:rPr lang="en-US" sz="4500" dirty="0">
                <a:solidFill>
                  <a:srgbClr val="000000"/>
                </a:solidFill>
                <a:ea typeface="+mn-lt"/>
                <a:cs typeface="+mn-lt"/>
              </a:rPr>
              <a:t>L’ accesso </a:t>
            </a:r>
            <a:r>
              <a:rPr lang="en-US" sz="4500" dirty="0" err="1">
                <a:solidFill>
                  <a:srgbClr val="000000"/>
                </a:solidFill>
                <a:ea typeface="+mn-lt"/>
                <a:cs typeface="+mn-lt"/>
              </a:rPr>
              <a:t>alla</a:t>
            </a:r>
            <a:r>
              <a:rPr lang="en-US" sz="45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4500" dirty="0" err="1">
                <a:solidFill>
                  <a:srgbClr val="000000"/>
                </a:solidFill>
                <a:ea typeface="+mn-lt"/>
                <a:cs typeface="+mn-lt"/>
              </a:rPr>
              <a:t>Biblioteca</a:t>
            </a:r>
            <a:r>
              <a:rPr lang="en-US" sz="4500" dirty="0">
                <a:solidFill>
                  <a:srgbClr val="000000"/>
                </a:solidFill>
                <a:ea typeface="+mn-lt"/>
                <a:cs typeface="+mn-lt"/>
              </a:rPr>
              <a:t> di Giurisprudenza è </a:t>
            </a:r>
            <a:r>
              <a:rPr lang="en-US" sz="4500" dirty="0" err="1">
                <a:solidFill>
                  <a:srgbClr val="000000"/>
                </a:solidFill>
                <a:ea typeface="+mn-lt"/>
                <a:cs typeface="+mn-lt"/>
              </a:rPr>
              <a:t>ammesso</a:t>
            </a:r>
            <a:r>
              <a:rPr lang="en-US" sz="4500" dirty="0">
                <a:solidFill>
                  <a:srgbClr val="000000"/>
                </a:solidFill>
                <a:ea typeface="+mn-lt"/>
                <a:cs typeface="+mn-lt"/>
              </a:rPr>
              <a:t> dal </a:t>
            </a:r>
            <a:r>
              <a:rPr lang="en-US" sz="4500" dirty="0" err="1">
                <a:solidFill>
                  <a:srgbClr val="000000"/>
                </a:solidFill>
                <a:ea typeface="+mn-lt"/>
                <a:cs typeface="+mn-lt"/>
              </a:rPr>
              <a:t>lunedì</a:t>
            </a:r>
            <a:r>
              <a:rPr lang="en-US" sz="4500" dirty="0">
                <a:solidFill>
                  <a:srgbClr val="000000"/>
                </a:solidFill>
                <a:ea typeface="+mn-lt"/>
                <a:cs typeface="+mn-lt"/>
              </a:rPr>
              <a:t> al </a:t>
            </a:r>
            <a:r>
              <a:rPr lang="en-US" sz="4500" dirty="0" err="1">
                <a:solidFill>
                  <a:srgbClr val="000000"/>
                </a:solidFill>
                <a:ea typeface="+mn-lt"/>
                <a:cs typeface="+mn-lt"/>
              </a:rPr>
              <a:t>venerdì</a:t>
            </a:r>
            <a:r>
              <a:rPr lang="en-US" sz="45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4500" dirty="0" err="1">
                <a:solidFill>
                  <a:srgbClr val="000000"/>
                </a:solidFill>
                <a:ea typeface="+mn-lt"/>
                <a:cs typeface="+mn-lt"/>
              </a:rPr>
              <a:t>negli</a:t>
            </a:r>
            <a:r>
              <a:rPr lang="en-US" sz="45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4500" dirty="0" err="1">
                <a:solidFill>
                  <a:srgbClr val="000000"/>
                </a:solidFill>
                <a:ea typeface="+mn-lt"/>
                <a:cs typeface="+mn-lt"/>
              </a:rPr>
              <a:t>orari</a:t>
            </a:r>
            <a:r>
              <a:rPr lang="en-US" sz="4500" dirty="0">
                <a:solidFill>
                  <a:srgbClr val="000000"/>
                </a:solidFill>
                <a:ea typeface="+mn-lt"/>
                <a:cs typeface="+mn-lt"/>
              </a:rPr>
              <a:t> di </a:t>
            </a:r>
            <a:r>
              <a:rPr lang="en-US" sz="4500" dirty="0" err="1">
                <a:solidFill>
                  <a:srgbClr val="000000"/>
                </a:solidFill>
                <a:ea typeface="+mn-lt"/>
                <a:cs typeface="+mn-lt"/>
              </a:rPr>
              <a:t>apertura</a:t>
            </a:r>
            <a:r>
              <a:rPr lang="en-US" sz="4500" dirty="0">
                <a:solidFill>
                  <a:srgbClr val="000000"/>
                </a:solidFill>
                <a:ea typeface="+mn-lt"/>
                <a:cs typeface="+mn-lt"/>
              </a:rPr>
              <a:t> previa </a:t>
            </a:r>
            <a:r>
              <a:rPr lang="en-US" sz="4500" dirty="0" err="1">
                <a:solidFill>
                  <a:srgbClr val="000000"/>
                </a:solidFill>
                <a:ea typeface="+mn-lt"/>
                <a:cs typeface="+mn-lt"/>
              </a:rPr>
              <a:t>prenotazione</a:t>
            </a:r>
            <a:r>
              <a:rPr lang="en-US" sz="4500" dirty="0">
                <a:solidFill>
                  <a:srgbClr val="000000"/>
                </a:solidFill>
                <a:ea typeface="+mn-lt"/>
                <a:cs typeface="+mn-lt"/>
              </a:rPr>
              <a:t> da </a:t>
            </a:r>
            <a:r>
              <a:rPr lang="en-US" sz="4500" dirty="0" err="1">
                <a:solidFill>
                  <a:srgbClr val="000000"/>
                </a:solidFill>
                <a:ea typeface="+mn-lt"/>
                <a:cs typeface="+mn-lt"/>
              </a:rPr>
              <a:t>effettuare</a:t>
            </a:r>
            <a:r>
              <a:rPr lang="en-US" sz="45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4500" dirty="0" err="1">
                <a:solidFill>
                  <a:srgbClr val="000000"/>
                </a:solidFill>
                <a:ea typeface="+mn-lt"/>
                <a:cs typeface="+mn-lt"/>
              </a:rPr>
              <a:t>attraverso</a:t>
            </a:r>
            <a:r>
              <a:rPr lang="en-US" sz="45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4500" dirty="0" err="1">
                <a:solidFill>
                  <a:srgbClr val="000000"/>
                </a:solidFill>
                <a:ea typeface="+mn-lt"/>
                <a:cs typeface="+mn-lt"/>
              </a:rPr>
              <a:t>Sebinayou</a:t>
            </a:r>
            <a:r>
              <a:rPr lang="en-US" sz="4500" dirty="0">
                <a:solidFill>
                  <a:srgbClr val="000000"/>
                </a:solidFill>
                <a:ea typeface="+mn-lt"/>
                <a:cs typeface="+mn-lt"/>
              </a:rPr>
              <a:t>. Per </a:t>
            </a:r>
            <a:r>
              <a:rPr lang="en-US" sz="4500" dirty="0" err="1">
                <a:solidFill>
                  <a:srgbClr val="000000"/>
                </a:solidFill>
                <a:ea typeface="+mn-lt"/>
                <a:cs typeface="+mn-lt"/>
              </a:rPr>
              <a:t>accedere</a:t>
            </a:r>
            <a:r>
              <a:rPr lang="en-US" sz="4500" dirty="0">
                <a:solidFill>
                  <a:srgbClr val="000000"/>
                </a:solidFill>
                <a:ea typeface="+mn-lt"/>
                <a:cs typeface="+mn-lt"/>
              </a:rPr>
              <a:t> ai </a:t>
            </a:r>
            <a:r>
              <a:rPr lang="en-US" sz="4500" dirty="0" err="1">
                <a:solidFill>
                  <a:srgbClr val="000000"/>
                </a:solidFill>
                <a:ea typeface="+mn-lt"/>
                <a:cs typeface="+mn-lt"/>
              </a:rPr>
              <a:t>servizi</a:t>
            </a:r>
            <a:r>
              <a:rPr lang="en-US" sz="45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4500" dirty="0" err="1">
                <a:solidFill>
                  <a:srgbClr val="000000"/>
                </a:solidFill>
                <a:ea typeface="+mn-lt"/>
                <a:cs typeface="+mn-lt"/>
              </a:rPr>
              <a:t>della</a:t>
            </a:r>
            <a:r>
              <a:rPr lang="en-US" sz="45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4500" dirty="0" err="1">
                <a:solidFill>
                  <a:srgbClr val="000000"/>
                </a:solidFill>
                <a:ea typeface="+mn-lt"/>
                <a:cs typeface="+mn-lt"/>
              </a:rPr>
              <a:t>biblioteca</a:t>
            </a:r>
            <a:r>
              <a:rPr lang="en-US" sz="45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4500" dirty="0" err="1">
                <a:solidFill>
                  <a:srgbClr val="000000"/>
                </a:solidFill>
                <a:ea typeface="+mn-lt"/>
                <a:cs typeface="+mn-lt"/>
              </a:rPr>
              <a:t>bisogna</a:t>
            </a:r>
            <a:r>
              <a:rPr lang="en-US" sz="45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4500" dirty="0" err="1">
                <a:solidFill>
                  <a:srgbClr val="000000"/>
                </a:solidFill>
                <a:ea typeface="+mn-lt"/>
                <a:cs typeface="+mn-lt"/>
              </a:rPr>
              <a:t>essere</a:t>
            </a:r>
            <a:r>
              <a:rPr lang="en-US" sz="45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4500" dirty="0" err="1">
                <a:solidFill>
                  <a:srgbClr val="000000"/>
                </a:solidFill>
                <a:ea typeface="+mn-lt"/>
                <a:cs typeface="+mn-lt"/>
              </a:rPr>
              <a:t>registrati</a:t>
            </a:r>
            <a:r>
              <a:rPr lang="en-US" sz="4500" dirty="0">
                <a:solidFill>
                  <a:srgbClr val="000000"/>
                </a:solidFill>
                <a:ea typeface="+mn-lt"/>
                <a:cs typeface="+mn-lt"/>
              </a:rPr>
              <a:t> come “</a:t>
            </a:r>
            <a:r>
              <a:rPr lang="en-US" sz="4500" dirty="0" err="1">
                <a:solidFill>
                  <a:srgbClr val="000000"/>
                </a:solidFill>
                <a:ea typeface="+mn-lt"/>
                <a:cs typeface="+mn-lt"/>
              </a:rPr>
              <a:t>utenti</a:t>
            </a:r>
            <a:r>
              <a:rPr lang="en-US" sz="4500" dirty="0">
                <a:solidFill>
                  <a:srgbClr val="000000"/>
                </a:solidFill>
                <a:ea typeface="+mn-lt"/>
                <a:cs typeface="+mn-lt"/>
              </a:rPr>
              <a:t>”.</a:t>
            </a:r>
            <a:endParaRPr lang="en-US" sz="4500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</a:pPr>
            <a:endParaRPr lang="en-US" sz="4500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4500" u="sng" dirty="0">
                <a:solidFill>
                  <a:srgbClr val="000000"/>
                </a:solidFill>
              </a:rPr>
              <a:t>Per la </a:t>
            </a:r>
            <a:r>
              <a:rPr lang="en-US" sz="4500" u="sng" dirty="0" err="1">
                <a:solidFill>
                  <a:srgbClr val="000000"/>
                </a:solidFill>
              </a:rPr>
              <a:t>registrazione</a:t>
            </a:r>
            <a:r>
              <a:rPr lang="en-US" sz="4500" u="sng" dirty="0">
                <a:solidFill>
                  <a:srgbClr val="000000"/>
                </a:solidFill>
              </a:rPr>
              <a:t> </a:t>
            </a:r>
            <a:r>
              <a:rPr lang="en-US" sz="4500" u="sng" dirty="0" err="1">
                <a:solidFill>
                  <a:srgbClr val="000000"/>
                </a:solidFill>
              </a:rPr>
              <a:t>recarsi</a:t>
            </a:r>
            <a:r>
              <a:rPr lang="en-US" sz="4500" u="sng" dirty="0">
                <a:solidFill>
                  <a:srgbClr val="000000"/>
                </a:solidFill>
              </a:rPr>
              <a:t> </a:t>
            </a:r>
            <a:r>
              <a:rPr lang="en-US" sz="4500" u="sng" dirty="0" err="1">
                <a:solidFill>
                  <a:srgbClr val="000000"/>
                </a:solidFill>
              </a:rPr>
              <a:t>presso</a:t>
            </a:r>
            <a:r>
              <a:rPr lang="en-US" sz="4500" u="sng" dirty="0">
                <a:solidFill>
                  <a:srgbClr val="000000"/>
                </a:solidFill>
              </a:rPr>
              <a:t> </a:t>
            </a:r>
            <a:r>
              <a:rPr lang="en-US" sz="4500" u="sng" dirty="0" err="1">
                <a:solidFill>
                  <a:srgbClr val="000000"/>
                </a:solidFill>
              </a:rPr>
              <a:t>l’ufficio</a:t>
            </a:r>
            <a:r>
              <a:rPr lang="en-US" sz="4500" u="sng" dirty="0">
                <a:solidFill>
                  <a:srgbClr val="000000"/>
                </a:solidFill>
              </a:rPr>
              <a:t> di </a:t>
            </a:r>
            <a:r>
              <a:rPr lang="en-US" sz="4500" u="sng" dirty="0" err="1">
                <a:solidFill>
                  <a:srgbClr val="000000"/>
                </a:solidFill>
              </a:rPr>
              <a:t>Biblioteca</a:t>
            </a:r>
            <a:r>
              <a:rPr lang="en-US" sz="4500" u="sng" dirty="0">
                <a:solidFill>
                  <a:srgbClr val="000000"/>
                </a:solidFill>
              </a:rPr>
              <a:t>.</a:t>
            </a:r>
            <a:endParaRPr lang="en-US" sz="4500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</a:pPr>
            <a:endParaRPr lang="en-US" sz="4500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</a:pPr>
            <a:endParaRPr lang="en-US" sz="4500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4500" dirty="0" err="1">
                <a:solidFill>
                  <a:srgbClr val="000000"/>
                </a:solidFill>
                <a:ea typeface="+mn-lt"/>
                <a:cs typeface="+mn-lt"/>
              </a:rPr>
              <a:t>L’utente</a:t>
            </a:r>
            <a:r>
              <a:rPr lang="en-US" sz="45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4500" dirty="0" err="1">
                <a:solidFill>
                  <a:srgbClr val="000000"/>
                </a:solidFill>
                <a:ea typeface="+mn-lt"/>
                <a:cs typeface="+mn-lt"/>
              </a:rPr>
              <a:t>riceverà</a:t>
            </a:r>
            <a:r>
              <a:rPr lang="en-US" sz="4500" dirty="0">
                <a:solidFill>
                  <a:srgbClr val="000000"/>
                </a:solidFill>
                <a:ea typeface="+mn-lt"/>
                <a:cs typeface="+mn-lt"/>
              </a:rPr>
              <a:t> un “</a:t>
            </a:r>
            <a:r>
              <a:rPr lang="en-US" sz="4500" dirty="0" err="1">
                <a:solidFill>
                  <a:srgbClr val="000000"/>
                </a:solidFill>
                <a:ea typeface="+mn-lt"/>
                <a:cs typeface="+mn-lt"/>
              </a:rPr>
              <a:t>codice</a:t>
            </a:r>
            <a:r>
              <a:rPr lang="en-US" sz="45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4500" dirty="0" err="1">
                <a:solidFill>
                  <a:srgbClr val="000000"/>
                </a:solidFill>
                <a:ea typeface="+mn-lt"/>
                <a:cs typeface="+mn-lt"/>
              </a:rPr>
              <a:t>utente</a:t>
            </a:r>
            <a:r>
              <a:rPr lang="en-US" sz="4500" dirty="0">
                <a:solidFill>
                  <a:srgbClr val="000000"/>
                </a:solidFill>
                <a:ea typeface="+mn-lt"/>
                <a:cs typeface="+mn-lt"/>
              </a:rPr>
              <a:t>” </a:t>
            </a:r>
            <a:r>
              <a:rPr lang="en-US" sz="4500" dirty="0" err="1">
                <a:solidFill>
                  <a:srgbClr val="000000"/>
                </a:solidFill>
                <a:ea typeface="+mn-lt"/>
                <a:cs typeface="+mn-lt"/>
              </a:rPr>
              <a:t>che</a:t>
            </a:r>
            <a:r>
              <a:rPr lang="en-US" sz="45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4500" dirty="0" err="1">
                <a:solidFill>
                  <a:srgbClr val="000000"/>
                </a:solidFill>
                <a:ea typeface="+mn-lt"/>
                <a:cs typeface="+mn-lt"/>
              </a:rPr>
              <a:t>gli</a:t>
            </a:r>
            <a:r>
              <a:rPr lang="en-US" sz="45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4500" dirty="0" err="1">
                <a:solidFill>
                  <a:srgbClr val="000000"/>
                </a:solidFill>
                <a:ea typeface="+mn-lt"/>
                <a:cs typeface="+mn-lt"/>
              </a:rPr>
              <a:t>consentirà</a:t>
            </a:r>
            <a:r>
              <a:rPr lang="en-US" sz="4500" dirty="0">
                <a:solidFill>
                  <a:srgbClr val="000000"/>
                </a:solidFill>
                <a:ea typeface="+mn-lt"/>
                <a:cs typeface="+mn-lt"/>
              </a:rPr>
              <a:t> di </a:t>
            </a:r>
            <a:r>
              <a:rPr lang="en-US" sz="4500" dirty="0" err="1">
                <a:solidFill>
                  <a:srgbClr val="000000"/>
                </a:solidFill>
                <a:ea typeface="+mn-lt"/>
                <a:cs typeface="+mn-lt"/>
              </a:rPr>
              <a:t>fruire</a:t>
            </a:r>
            <a:r>
              <a:rPr lang="en-US" sz="45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4500" dirty="0" err="1">
                <a:solidFill>
                  <a:srgbClr val="000000"/>
                </a:solidFill>
                <a:ea typeface="+mn-lt"/>
                <a:cs typeface="+mn-lt"/>
              </a:rPr>
              <a:t>dei</a:t>
            </a:r>
            <a:r>
              <a:rPr lang="en-US" sz="45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4500" dirty="0" err="1">
                <a:solidFill>
                  <a:srgbClr val="000000"/>
                </a:solidFill>
                <a:ea typeface="+mn-lt"/>
                <a:cs typeface="+mn-lt"/>
              </a:rPr>
              <a:t>servizi</a:t>
            </a:r>
            <a:r>
              <a:rPr lang="en-US" sz="4500" dirty="0">
                <a:solidFill>
                  <a:srgbClr val="000000"/>
                </a:solidFill>
                <a:ea typeface="+mn-lt"/>
                <a:cs typeface="+mn-lt"/>
              </a:rPr>
              <a:t>, la password per il primo accesso a </a:t>
            </a:r>
            <a:r>
              <a:rPr lang="en-US" sz="4500" dirty="0" err="1">
                <a:solidFill>
                  <a:srgbClr val="000000"/>
                </a:solidFill>
                <a:ea typeface="+mn-lt"/>
                <a:cs typeface="+mn-lt"/>
              </a:rPr>
              <a:t>Sebinayou</a:t>
            </a:r>
            <a:r>
              <a:rPr lang="en-US" sz="4500" dirty="0">
                <a:solidFill>
                  <a:srgbClr val="000000"/>
                </a:solidFill>
                <a:ea typeface="+mn-lt"/>
                <a:cs typeface="+mn-lt"/>
              </a:rPr>
              <a:t> è la propria data di </a:t>
            </a:r>
            <a:r>
              <a:rPr lang="en-US" sz="4500" dirty="0" err="1">
                <a:solidFill>
                  <a:srgbClr val="000000"/>
                </a:solidFill>
                <a:ea typeface="+mn-lt"/>
                <a:cs typeface="+mn-lt"/>
              </a:rPr>
              <a:t>nascita</a:t>
            </a:r>
            <a:r>
              <a:rPr lang="en-US" sz="45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4500" dirty="0" err="1">
                <a:solidFill>
                  <a:srgbClr val="000000"/>
                </a:solidFill>
                <a:ea typeface="+mn-lt"/>
                <a:cs typeface="+mn-lt"/>
              </a:rPr>
              <a:t>nel</a:t>
            </a:r>
            <a:r>
              <a:rPr lang="en-US" sz="45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4500" dirty="0" err="1">
                <a:solidFill>
                  <a:srgbClr val="000000"/>
                </a:solidFill>
                <a:ea typeface="+mn-lt"/>
                <a:cs typeface="+mn-lt"/>
              </a:rPr>
              <a:t>formato</a:t>
            </a:r>
            <a:r>
              <a:rPr lang="en-US" sz="4500" dirty="0">
                <a:solidFill>
                  <a:srgbClr val="000000"/>
                </a:solidFill>
                <a:ea typeface="+mn-lt"/>
                <a:cs typeface="+mn-lt"/>
              </a:rPr>
              <a:t> gg/mm/</a:t>
            </a:r>
            <a:r>
              <a:rPr lang="en-US" sz="4500" dirty="0" err="1">
                <a:solidFill>
                  <a:srgbClr val="000000"/>
                </a:solidFill>
                <a:ea typeface="+mn-lt"/>
                <a:cs typeface="+mn-lt"/>
              </a:rPr>
              <a:t>aaaa</a:t>
            </a:r>
            <a:r>
              <a:rPr lang="en-US" sz="4500" dirty="0">
                <a:solidFill>
                  <a:srgbClr val="000000"/>
                </a:solidFill>
                <a:ea typeface="+mn-lt"/>
                <a:cs typeface="+mn-lt"/>
              </a:rPr>
              <a:t>. </a:t>
            </a:r>
            <a:r>
              <a:rPr lang="en-US" sz="4500" dirty="0" err="1">
                <a:solidFill>
                  <a:srgbClr val="000000"/>
                </a:solidFill>
                <a:ea typeface="+mn-lt"/>
                <a:cs typeface="+mn-lt"/>
              </a:rPr>
              <a:t>Gli</a:t>
            </a:r>
            <a:r>
              <a:rPr lang="en-US" sz="45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4500" dirty="0" err="1">
                <a:solidFill>
                  <a:srgbClr val="000000"/>
                </a:solidFill>
                <a:ea typeface="+mn-lt"/>
                <a:cs typeface="+mn-lt"/>
              </a:rPr>
              <a:t>utenti</a:t>
            </a:r>
            <a:r>
              <a:rPr lang="en-US" sz="45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4500" dirty="0" err="1">
                <a:solidFill>
                  <a:srgbClr val="000000"/>
                </a:solidFill>
                <a:ea typeface="+mn-lt"/>
                <a:cs typeface="+mn-lt"/>
              </a:rPr>
              <a:t>già</a:t>
            </a:r>
            <a:r>
              <a:rPr lang="en-US" sz="45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4500" dirty="0" err="1">
                <a:solidFill>
                  <a:srgbClr val="000000"/>
                </a:solidFill>
                <a:ea typeface="+mn-lt"/>
                <a:cs typeface="+mn-lt"/>
              </a:rPr>
              <a:t>registrati</a:t>
            </a:r>
            <a:r>
              <a:rPr lang="en-US" sz="4500" dirty="0">
                <a:solidFill>
                  <a:srgbClr val="000000"/>
                </a:solidFill>
                <a:ea typeface="+mn-lt"/>
                <a:cs typeface="+mn-lt"/>
              </a:rPr>
              <a:t>, se </a:t>
            </a:r>
            <a:r>
              <a:rPr lang="en-US" sz="4500" dirty="0" err="1">
                <a:solidFill>
                  <a:srgbClr val="000000"/>
                </a:solidFill>
                <a:ea typeface="+mn-lt"/>
                <a:cs typeface="+mn-lt"/>
              </a:rPr>
              <a:t>sprovvisti</a:t>
            </a:r>
            <a:r>
              <a:rPr lang="en-US" sz="4500" dirty="0">
                <a:solidFill>
                  <a:srgbClr val="000000"/>
                </a:solidFill>
                <a:ea typeface="+mn-lt"/>
                <a:cs typeface="+mn-lt"/>
              </a:rPr>
              <a:t>, </a:t>
            </a:r>
            <a:r>
              <a:rPr lang="en-US" sz="4500" dirty="0" err="1">
                <a:solidFill>
                  <a:srgbClr val="000000"/>
                </a:solidFill>
                <a:ea typeface="+mn-lt"/>
                <a:cs typeface="+mn-lt"/>
              </a:rPr>
              <a:t>sono</a:t>
            </a:r>
            <a:r>
              <a:rPr lang="en-US" sz="45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4500" dirty="0" err="1">
                <a:solidFill>
                  <a:srgbClr val="000000"/>
                </a:solidFill>
                <a:ea typeface="+mn-lt"/>
                <a:cs typeface="+mn-lt"/>
              </a:rPr>
              <a:t>pregati</a:t>
            </a:r>
            <a:r>
              <a:rPr lang="en-US" sz="4500" dirty="0">
                <a:solidFill>
                  <a:srgbClr val="000000"/>
                </a:solidFill>
                <a:ea typeface="+mn-lt"/>
                <a:cs typeface="+mn-lt"/>
              </a:rPr>
              <a:t> di </a:t>
            </a:r>
            <a:r>
              <a:rPr lang="en-US" sz="4500" dirty="0" err="1">
                <a:solidFill>
                  <a:srgbClr val="000000"/>
                </a:solidFill>
                <a:ea typeface="+mn-lt"/>
                <a:cs typeface="+mn-lt"/>
              </a:rPr>
              <a:t>richiedere</a:t>
            </a:r>
            <a:r>
              <a:rPr lang="en-US" sz="4500" dirty="0">
                <a:solidFill>
                  <a:srgbClr val="000000"/>
                </a:solidFill>
                <a:ea typeface="+mn-lt"/>
                <a:cs typeface="+mn-lt"/>
              </a:rPr>
              <a:t> in </a:t>
            </a:r>
            <a:r>
              <a:rPr lang="en-US" sz="4500" dirty="0" err="1">
                <a:solidFill>
                  <a:srgbClr val="000000"/>
                </a:solidFill>
                <a:ea typeface="+mn-lt"/>
                <a:cs typeface="+mn-lt"/>
              </a:rPr>
              <a:t>biblioteca</a:t>
            </a:r>
            <a:r>
              <a:rPr lang="en-US" sz="4500" dirty="0">
                <a:solidFill>
                  <a:srgbClr val="000000"/>
                </a:solidFill>
                <a:ea typeface="+mn-lt"/>
                <a:cs typeface="+mn-lt"/>
              </a:rPr>
              <a:t> o </a:t>
            </a:r>
            <a:r>
              <a:rPr lang="en-US" sz="4500" dirty="0" err="1">
                <a:solidFill>
                  <a:srgbClr val="000000"/>
                </a:solidFill>
                <a:ea typeface="+mn-lt"/>
                <a:cs typeface="+mn-lt"/>
              </a:rPr>
              <a:t>attraverso</a:t>
            </a:r>
            <a:r>
              <a:rPr lang="en-US" sz="45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4500" dirty="0" err="1">
                <a:solidFill>
                  <a:srgbClr val="000000"/>
                </a:solidFill>
                <a:ea typeface="+mn-lt"/>
                <a:cs typeface="+mn-lt"/>
              </a:rPr>
              <a:t>l’indirizzo</a:t>
            </a:r>
            <a:r>
              <a:rPr lang="en-US" sz="4500" dirty="0">
                <a:solidFill>
                  <a:srgbClr val="000000"/>
                </a:solidFill>
                <a:ea typeface="+mn-lt"/>
                <a:cs typeface="+mn-lt"/>
              </a:rPr>
              <a:t> e-mail: </a:t>
            </a:r>
            <a:r>
              <a:rPr lang="en-US" sz="4500" dirty="0">
                <a:solidFill>
                  <a:srgbClr val="000000"/>
                </a:solidFill>
                <a:ea typeface="+mn-lt"/>
                <a:cs typeface="+mn-lt"/>
                <a:hlinkClick r:id="rId2"/>
              </a:rPr>
              <a:t>uff.biblio.giurisprudenza@unicampania.it il</a:t>
            </a:r>
            <a:r>
              <a:rPr lang="en-US" sz="4500" dirty="0">
                <a:solidFill>
                  <a:srgbClr val="000000"/>
                </a:solidFill>
                <a:ea typeface="+mn-lt"/>
                <a:cs typeface="+mn-lt"/>
              </a:rPr>
              <a:t> proprio </a:t>
            </a:r>
            <a:r>
              <a:rPr lang="en-US" sz="4500" dirty="0" err="1">
                <a:solidFill>
                  <a:srgbClr val="000000"/>
                </a:solidFill>
                <a:ea typeface="+mn-lt"/>
                <a:cs typeface="+mn-lt"/>
              </a:rPr>
              <a:t>codice</a:t>
            </a:r>
            <a:r>
              <a:rPr lang="en-US" sz="45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4500" dirty="0" err="1">
                <a:solidFill>
                  <a:srgbClr val="000000"/>
                </a:solidFill>
                <a:ea typeface="+mn-lt"/>
                <a:cs typeface="+mn-lt"/>
              </a:rPr>
              <a:t>utente</a:t>
            </a:r>
            <a:r>
              <a:rPr lang="en-US" sz="4500" dirty="0">
                <a:solidFill>
                  <a:srgbClr val="000000"/>
                </a:solidFill>
                <a:ea typeface="+mn-lt"/>
                <a:cs typeface="+mn-lt"/>
              </a:rPr>
              <a:t>.</a:t>
            </a:r>
            <a:endParaRPr lang="en-US" sz="4500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4500" dirty="0">
                <a:solidFill>
                  <a:srgbClr val="000000"/>
                </a:solidFill>
                <a:ea typeface="+mn-lt"/>
                <a:cs typeface="+mn-lt"/>
              </a:rPr>
              <a:t>Per </a:t>
            </a:r>
            <a:r>
              <a:rPr lang="en-US" sz="4500" dirty="0" err="1">
                <a:solidFill>
                  <a:srgbClr val="000000"/>
                </a:solidFill>
                <a:ea typeface="+mn-lt"/>
                <a:cs typeface="+mn-lt"/>
              </a:rPr>
              <a:t>accedere</a:t>
            </a:r>
            <a:r>
              <a:rPr lang="en-US" sz="4500" dirty="0">
                <a:solidFill>
                  <a:srgbClr val="000000"/>
                </a:solidFill>
                <a:ea typeface="+mn-lt"/>
                <a:cs typeface="+mn-lt"/>
              </a:rPr>
              <a:t> a </a:t>
            </a:r>
            <a:r>
              <a:rPr lang="en-US" sz="4500" dirty="0" err="1">
                <a:solidFill>
                  <a:srgbClr val="000000"/>
                </a:solidFill>
                <a:ea typeface="+mn-lt"/>
                <a:cs typeface="+mn-lt"/>
              </a:rPr>
              <a:t>Sebinayou</a:t>
            </a:r>
            <a:r>
              <a:rPr lang="en-US" sz="4500" dirty="0">
                <a:solidFill>
                  <a:srgbClr val="000000"/>
                </a:solidFill>
                <a:ea typeface="+mn-lt"/>
                <a:cs typeface="+mn-lt"/>
              </a:rPr>
              <a:t>   </a:t>
            </a:r>
            <a:r>
              <a:rPr lang="en-US" sz="4500" dirty="0" err="1">
                <a:solidFill>
                  <a:srgbClr val="000000"/>
                </a:solidFill>
                <a:ea typeface="+mn-lt"/>
                <a:cs typeface="+mn-lt"/>
              </a:rPr>
              <a:t>collegarsi</a:t>
            </a:r>
            <a:r>
              <a:rPr lang="en-US" sz="4500" dirty="0">
                <a:solidFill>
                  <a:srgbClr val="000000"/>
                </a:solidFill>
                <a:ea typeface="+mn-lt"/>
                <a:cs typeface="+mn-lt"/>
              </a:rPr>
              <a:t>   all’   </a:t>
            </a:r>
            <a:r>
              <a:rPr lang="en-US" sz="4500" dirty="0" err="1">
                <a:solidFill>
                  <a:srgbClr val="000000"/>
                </a:solidFill>
                <a:ea typeface="+mn-lt"/>
                <a:cs typeface="+mn-lt"/>
              </a:rPr>
              <a:t>indirizzo</a:t>
            </a:r>
            <a:r>
              <a:rPr lang="en-US" sz="4500" dirty="0">
                <a:solidFill>
                  <a:srgbClr val="000000"/>
                </a:solidFill>
                <a:ea typeface="+mn-lt"/>
                <a:cs typeface="+mn-lt"/>
              </a:rPr>
              <a:t>   </a:t>
            </a:r>
            <a:r>
              <a:rPr lang="en-US" sz="4500" dirty="0">
                <a:solidFill>
                  <a:srgbClr val="000000"/>
                </a:solidFill>
                <a:ea typeface="+mn-lt"/>
                <a:cs typeface="+mn-lt"/>
                <a:hlinkClick r:id="rId3"/>
              </a:rPr>
              <a:t>http://unina2.on-line.it/opac/.do,</a:t>
            </a:r>
            <a:r>
              <a:rPr lang="en-US" sz="45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4500" dirty="0" err="1">
                <a:solidFill>
                  <a:srgbClr val="000000"/>
                </a:solidFill>
                <a:ea typeface="+mn-lt"/>
                <a:cs typeface="+mn-lt"/>
              </a:rPr>
              <a:t>cliccare</a:t>
            </a:r>
            <a:r>
              <a:rPr lang="en-US" sz="4500" dirty="0">
                <a:solidFill>
                  <a:srgbClr val="000000"/>
                </a:solidFill>
                <a:ea typeface="+mn-lt"/>
                <a:cs typeface="+mn-lt"/>
              </a:rPr>
              <a:t> </a:t>
            </a:r>
            <a:r>
              <a:rPr lang="en-US" sz="4500" dirty="0" err="1">
                <a:solidFill>
                  <a:srgbClr val="000000"/>
                </a:solidFill>
                <a:ea typeface="+mn-lt"/>
                <a:cs typeface="+mn-lt"/>
              </a:rPr>
              <a:t>su</a:t>
            </a:r>
            <a:r>
              <a:rPr lang="en-US" sz="4500" dirty="0">
                <a:solidFill>
                  <a:srgbClr val="000000"/>
                </a:solidFill>
                <a:ea typeface="+mn-lt"/>
                <a:cs typeface="+mn-lt"/>
              </a:rPr>
              <a:t> ACCEDI  ed </a:t>
            </a:r>
            <a:r>
              <a:rPr lang="en-US" sz="4500" dirty="0" err="1">
                <a:solidFill>
                  <a:srgbClr val="000000"/>
                </a:solidFill>
                <a:ea typeface="+mn-lt"/>
                <a:cs typeface="+mn-lt"/>
              </a:rPr>
              <a:t>inserire</a:t>
            </a:r>
            <a:r>
              <a:rPr lang="en-US" sz="4500" dirty="0">
                <a:solidFill>
                  <a:srgbClr val="000000"/>
                </a:solidFill>
                <a:ea typeface="+mn-lt"/>
                <a:cs typeface="+mn-lt"/>
              </a:rPr>
              <a:t> il </a:t>
            </a:r>
            <a:r>
              <a:rPr lang="en-US" sz="4500" dirty="0" err="1">
                <a:solidFill>
                  <a:srgbClr val="000000"/>
                </a:solidFill>
                <a:ea typeface="+mn-lt"/>
                <a:cs typeface="+mn-lt"/>
              </a:rPr>
              <a:t>codice</a:t>
            </a:r>
            <a:r>
              <a:rPr lang="en-US" sz="45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4500" dirty="0" err="1">
                <a:solidFill>
                  <a:srgbClr val="000000"/>
                </a:solidFill>
                <a:ea typeface="+mn-lt"/>
                <a:cs typeface="+mn-lt"/>
              </a:rPr>
              <a:t>utente</a:t>
            </a:r>
            <a:r>
              <a:rPr lang="en-US" sz="4500" dirty="0">
                <a:solidFill>
                  <a:srgbClr val="000000"/>
                </a:solidFill>
                <a:ea typeface="+mn-lt"/>
                <a:cs typeface="+mn-lt"/>
              </a:rPr>
              <a:t> e la password.</a:t>
            </a:r>
            <a:endParaRPr lang="en-US" sz="4500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</a:pPr>
            <a:endParaRPr lang="en-US" sz="1100" dirty="0">
              <a:solidFill>
                <a:srgbClr val="000000"/>
              </a:solidFill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025CEF6D-5E98-4B5C-A10F-7459C1EEF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05C73161-1E4E-4E6A-91B2-E885CF8FF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9976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7" name="Rectangle 96">
            <a:extLst>
              <a:ext uri="{FF2B5EF4-FFF2-40B4-BE49-F238E27FC236}">
                <a16:creationId xmlns:a16="http://schemas.microsoft.com/office/drawing/2014/main" id="{742C14A9-3617-46DD-9FC4-ED828A7D3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19AB0109-1C89-41F0-9EDF-3DE017BE3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7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D5065A6-4AA5-F9BC-0836-E4FE6E75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5550357" cy="1049235"/>
          </a:xfrm>
        </p:spPr>
        <p:txBody>
          <a:bodyPr>
            <a:normAutofit/>
          </a:bodyPr>
          <a:lstStyle/>
          <a:p>
            <a:r>
              <a:rPr lang="en-US"/>
              <a:t>Come </a:t>
            </a:r>
            <a:r>
              <a:rPr lang="en-US" err="1"/>
              <a:t>prenotare</a:t>
            </a:r>
            <a:r>
              <a:rPr lang="en-US"/>
              <a:t> un </a:t>
            </a:r>
            <a:r>
              <a:rPr lang="en-US" err="1"/>
              <a:t>posto</a:t>
            </a:r>
            <a:r>
              <a:rPr lang="en-US"/>
              <a:t> in </a:t>
            </a:r>
            <a:r>
              <a:rPr lang="en-US" err="1"/>
              <a:t>biblioteca</a:t>
            </a:r>
          </a:p>
          <a:p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19E5CB6C-D5A1-44AB-BAD0-E76C67ED2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081DD-9F53-F0A2-B52E-009E49930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5550357" cy="3450613"/>
          </a:xfrm>
        </p:spPr>
        <p:txBody>
          <a:bodyPr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Per </a:t>
            </a:r>
            <a:r>
              <a:rPr lang="en-US" dirty="0" err="1">
                <a:ea typeface="+mn-lt"/>
                <a:cs typeface="+mn-lt"/>
              </a:rPr>
              <a:t>poter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prenotare</a:t>
            </a:r>
            <a:r>
              <a:rPr lang="en-US" dirty="0">
                <a:ea typeface="+mn-lt"/>
                <a:cs typeface="+mn-lt"/>
              </a:rPr>
              <a:t> un </a:t>
            </a:r>
            <a:r>
              <a:rPr lang="en-US" dirty="0" err="1">
                <a:ea typeface="+mn-lt"/>
                <a:cs typeface="+mn-lt"/>
              </a:rPr>
              <a:t>posto</a:t>
            </a:r>
            <a:r>
              <a:rPr lang="en-US" dirty="0">
                <a:ea typeface="+mn-lt"/>
                <a:cs typeface="+mn-lt"/>
              </a:rPr>
              <a:t> in </a:t>
            </a:r>
            <a:r>
              <a:rPr lang="en-US" dirty="0" err="1">
                <a:ea typeface="+mn-lt"/>
                <a:cs typeface="+mn-lt"/>
              </a:rPr>
              <a:t>biblioteca</a:t>
            </a:r>
            <a:r>
              <a:rPr lang="en-US" dirty="0">
                <a:ea typeface="+mn-lt"/>
                <a:cs typeface="+mn-lt"/>
              </a:rPr>
              <a:t>, devi </a:t>
            </a:r>
            <a:r>
              <a:rPr lang="en-US" dirty="0" err="1">
                <a:ea typeface="+mn-lt"/>
                <a:cs typeface="+mn-lt"/>
              </a:rPr>
              <a:t>essere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iscritto</a:t>
            </a:r>
            <a:r>
              <a:rPr lang="en-US" dirty="0">
                <a:ea typeface="+mn-lt"/>
                <a:cs typeface="+mn-lt"/>
              </a:rPr>
              <a:t> ai </a:t>
            </a:r>
            <a:r>
              <a:rPr lang="en-US" dirty="0" err="1">
                <a:ea typeface="+mn-lt"/>
                <a:cs typeface="+mn-lt"/>
              </a:rPr>
              <a:t>servizi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bibliotecari</a:t>
            </a:r>
            <a:r>
              <a:rPr lang="en-US" dirty="0">
                <a:ea typeface="+mn-lt"/>
                <a:cs typeface="+mn-lt"/>
              </a:rPr>
              <a:t> ed </a:t>
            </a:r>
            <a:r>
              <a:rPr lang="en-US" dirty="0" err="1">
                <a:ea typeface="+mn-lt"/>
                <a:cs typeface="+mn-lt"/>
              </a:rPr>
              <a:t>essere</a:t>
            </a:r>
            <a:r>
              <a:rPr lang="en-US" dirty="0">
                <a:ea typeface="+mn-lt"/>
                <a:cs typeface="+mn-lt"/>
              </a:rPr>
              <a:t> in </a:t>
            </a:r>
            <a:r>
              <a:rPr lang="en-US" dirty="0" err="1">
                <a:ea typeface="+mn-lt"/>
                <a:cs typeface="+mn-lt"/>
              </a:rPr>
              <a:t>possesso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delle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credenziali</a:t>
            </a:r>
            <a:r>
              <a:rPr lang="en-US" dirty="0">
                <a:ea typeface="+mn-lt"/>
                <a:cs typeface="+mn-lt"/>
              </a:rPr>
              <a:t> per </a:t>
            </a:r>
            <a:r>
              <a:rPr lang="en-US" dirty="0" err="1">
                <a:ea typeface="+mn-lt"/>
                <a:cs typeface="+mn-lt"/>
              </a:rPr>
              <a:t>l’accesso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all’OPAC</a:t>
            </a:r>
            <a:r>
              <a:rPr lang="en-US" dirty="0">
                <a:ea typeface="+mn-lt"/>
                <a:cs typeface="+mn-lt"/>
              </a:rPr>
              <a:t>.</a:t>
            </a:r>
            <a:endParaRPr lang="en-US" dirty="0"/>
          </a:p>
          <a:p>
            <a:r>
              <a:rPr lang="en-US" dirty="0" err="1">
                <a:ea typeface="+mn-lt"/>
                <a:cs typeface="+mn-lt"/>
              </a:rPr>
              <a:t>Collegati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all’OPAC</a:t>
            </a:r>
            <a:r>
              <a:rPr lang="en-US" dirty="0">
                <a:ea typeface="+mn-lt"/>
                <a:cs typeface="+mn-lt"/>
              </a:rPr>
              <a:t> al link: </a:t>
            </a:r>
            <a:r>
              <a:rPr lang="en-US" dirty="0">
                <a:ea typeface="+mn-lt"/>
                <a:cs typeface="+mn-lt"/>
                <a:hlinkClick r:id="rId2"/>
              </a:rPr>
              <a:t>http://unina2.on-line.it/opac/.do </a:t>
            </a:r>
            <a:r>
              <a:rPr lang="en-US" dirty="0">
                <a:ea typeface="+mn-lt"/>
                <a:cs typeface="+mn-lt"/>
              </a:rPr>
              <a:t>ed </a:t>
            </a:r>
            <a:r>
              <a:rPr lang="en-US" dirty="0" err="1">
                <a:ea typeface="+mn-lt"/>
                <a:cs typeface="+mn-lt"/>
              </a:rPr>
              <a:t>effettua</a:t>
            </a:r>
            <a:r>
              <a:rPr lang="en-US" dirty="0">
                <a:ea typeface="+mn-lt"/>
                <a:cs typeface="+mn-lt"/>
              </a:rPr>
              <a:t> il log-in.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Immagine 6" descr="Immagine che contiene testo, interni, biblioteca, pavimento&#10;&#10;Descrizione generata automaticamente">
            <a:extLst>
              <a:ext uri="{FF2B5EF4-FFF2-40B4-BE49-F238E27FC236}">
                <a16:creationId xmlns:a16="http://schemas.microsoft.com/office/drawing/2014/main" id="{97DA2BAF-E8E9-54AF-7405-A9DAB4978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0160" y="481108"/>
            <a:ext cx="3833769" cy="2875327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4A038068-16DA-594B-EE70-8A8C14ABC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3594" y="3666250"/>
            <a:ext cx="4074836" cy="1436379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D5A16967-5C32-4A48-9F02-4F0228AC8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942D078B-EF20-4DB1-AA1B-87F212C56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7672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C510C-FAF7-363C-0B5F-86799E9237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4"/>
            <a:ext cx="4162555" cy="3450613"/>
          </a:xfrm>
        </p:spPr>
        <p:txBody>
          <a:bodyPr>
            <a:normAutofit/>
          </a:bodyPr>
          <a:lstStyle/>
          <a:p>
            <a:r>
              <a:rPr lang="en-US" dirty="0" err="1">
                <a:ea typeface="+mn-lt"/>
                <a:cs typeface="+mn-lt"/>
              </a:rPr>
              <a:t>Clicca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sulla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sezione</a:t>
            </a:r>
            <a:r>
              <a:rPr lang="en-US" dirty="0">
                <a:ea typeface="+mn-lt"/>
                <a:cs typeface="+mn-lt"/>
              </a:rPr>
              <a:t> “ </a:t>
            </a:r>
            <a:r>
              <a:rPr lang="en-US" dirty="0" err="1">
                <a:ea typeface="+mn-lt"/>
                <a:cs typeface="+mn-lt"/>
              </a:rPr>
              <a:t>Prenotazioni</a:t>
            </a:r>
            <a:r>
              <a:rPr lang="en-US" dirty="0">
                <a:ea typeface="+mn-lt"/>
                <a:cs typeface="+mn-lt"/>
              </a:rPr>
              <a:t>” </a:t>
            </a:r>
            <a:r>
              <a:rPr lang="en-US" dirty="0" err="1">
                <a:ea typeface="+mn-lt"/>
                <a:cs typeface="+mn-lt"/>
              </a:rPr>
              <a:t>nella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tua</a:t>
            </a:r>
            <a:r>
              <a:rPr lang="en-US" dirty="0">
                <a:ea typeface="+mn-lt"/>
                <a:cs typeface="+mn-lt"/>
              </a:rPr>
              <a:t> area </a:t>
            </a:r>
            <a:r>
              <a:rPr lang="en-US" dirty="0" err="1">
                <a:ea typeface="+mn-lt"/>
                <a:cs typeface="+mn-lt"/>
              </a:rPr>
              <a:t>personale</a:t>
            </a:r>
            <a:r>
              <a:rPr lang="en-US" dirty="0">
                <a:ea typeface="+mn-lt"/>
                <a:cs typeface="+mn-lt"/>
              </a:rPr>
              <a:t>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657A1DA-894C-ED44-C504-0B6670243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411" y="2910166"/>
            <a:ext cx="4960443" cy="166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97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35C3D674-3D59-4E93-80CA-0C0A9095E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884B8F8-FDC9-498B-9960-5D7260AFC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417737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EF2A81E1-BCBE-426B-8C09-33274E69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37A35-E071-50CE-2F71-6CB650775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1" y="2015732"/>
            <a:ext cx="4172212" cy="3450613"/>
          </a:xfrm>
        </p:spPr>
        <p:txBody>
          <a:bodyPr>
            <a:normAutofit/>
          </a:bodyPr>
          <a:lstStyle/>
          <a:p>
            <a:r>
              <a:rPr lang="en-US" dirty="0" err="1">
                <a:ea typeface="+mn-lt"/>
                <a:cs typeface="+mn-lt"/>
              </a:rPr>
              <a:t>Clicca</a:t>
            </a:r>
            <a:r>
              <a:rPr lang="en-US" dirty="0">
                <a:ea typeface="+mn-lt"/>
                <a:cs typeface="+mn-lt"/>
              </a:rPr>
              <a:t> poi </a:t>
            </a:r>
            <a:r>
              <a:rPr lang="en-US" dirty="0" err="1">
                <a:ea typeface="+mn-lt"/>
                <a:cs typeface="+mn-lt"/>
              </a:rPr>
              <a:t>sul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pulsante</a:t>
            </a:r>
            <a:r>
              <a:rPr lang="en-US" dirty="0">
                <a:ea typeface="+mn-lt"/>
                <a:cs typeface="+mn-lt"/>
              </a:rPr>
              <a:t> + per </a:t>
            </a:r>
            <a:r>
              <a:rPr lang="en-US" dirty="0" err="1">
                <a:ea typeface="+mn-lt"/>
                <a:cs typeface="+mn-lt"/>
              </a:rPr>
              <a:t>prenotare</a:t>
            </a:r>
            <a:r>
              <a:rPr lang="en-US" dirty="0">
                <a:ea typeface="+mn-lt"/>
                <a:cs typeface="+mn-lt"/>
              </a:rPr>
              <a:t> un </a:t>
            </a:r>
            <a:r>
              <a:rPr lang="en-US" dirty="0" err="1">
                <a:ea typeface="+mn-lt"/>
                <a:cs typeface="+mn-lt"/>
              </a:rPr>
              <a:t>posto</a:t>
            </a:r>
            <a:r>
              <a:rPr lang="en-US" dirty="0">
                <a:ea typeface="+mn-lt"/>
                <a:cs typeface="+mn-lt"/>
              </a:rPr>
              <a:t> in </a:t>
            </a:r>
            <a:r>
              <a:rPr lang="en-US" dirty="0" err="1">
                <a:ea typeface="+mn-lt"/>
                <a:cs typeface="+mn-lt"/>
              </a:rPr>
              <a:t>biblioteca</a:t>
            </a:r>
            <a:r>
              <a:rPr lang="en-US" dirty="0">
                <a:ea typeface="+mn-lt"/>
                <a:cs typeface="+mn-lt"/>
              </a:rPr>
              <a:t>.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A09D12F-E520-B904-EF94-21B3B9706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411" y="2410499"/>
            <a:ext cx="4960442" cy="1450929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39D1DDD4-5BB3-45BA-B9B3-06B62299A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A24DAE64-2302-42EA-8239-F2F0775CA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501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7EEED3-9028-72C5-0C4F-3C514A264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4"/>
            <a:ext cx="5622284" cy="3450613"/>
          </a:xfrm>
        </p:spPr>
        <p:txBody>
          <a:bodyPr>
            <a:normAutofit/>
          </a:bodyPr>
          <a:lstStyle/>
          <a:p>
            <a:r>
              <a:rPr lang="en-US" dirty="0" err="1">
                <a:ea typeface="+mn-lt"/>
                <a:cs typeface="+mn-lt"/>
              </a:rPr>
              <a:t>Seleziona</a:t>
            </a:r>
            <a:r>
              <a:rPr lang="en-US" dirty="0">
                <a:ea typeface="+mn-lt"/>
                <a:cs typeface="+mn-lt"/>
              </a:rPr>
              <a:t> il “Tipo </a:t>
            </a:r>
            <a:r>
              <a:rPr lang="en-US" dirty="0" err="1">
                <a:ea typeface="+mn-lt"/>
                <a:cs typeface="+mn-lt"/>
              </a:rPr>
              <a:t>risorsa</a:t>
            </a:r>
            <a:r>
              <a:rPr lang="en-US" dirty="0">
                <a:ea typeface="+mn-lt"/>
                <a:cs typeface="+mn-lt"/>
              </a:rPr>
              <a:t>” e la “</a:t>
            </a:r>
            <a:r>
              <a:rPr lang="en-US" dirty="0" err="1">
                <a:ea typeface="+mn-lt"/>
                <a:cs typeface="+mn-lt"/>
              </a:rPr>
              <a:t>Biblioteca</a:t>
            </a:r>
            <a:r>
              <a:rPr lang="en-US" dirty="0">
                <a:ea typeface="+mn-lt"/>
                <a:cs typeface="+mn-lt"/>
              </a:rPr>
              <a:t>” del </a:t>
            </a:r>
            <a:r>
              <a:rPr lang="en-US" dirty="0" err="1">
                <a:ea typeface="+mn-lt"/>
                <a:cs typeface="+mn-lt"/>
              </a:rPr>
              <a:t>Dipartimento</a:t>
            </a:r>
            <a:r>
              <a:rPr lang="en-US" dirty="0">
                <a:ea typeface="+mn-lt"/>
                <a:cs typeface="+mn-lt"/>
              </a:rPr>
              <a:t> di </a:t>
            </a:r>
            <a:r>
              <a:rPr lang="en-US" dirty="0" err="1">
                <a:ea typeface="+mn-lt"/>
                <a:cs typeface="+mn-lt"/>
              </a:rPr>
              <a:t>appartenenza</a:t>
            </a:r>
            <a:r>
              <a:rPr lang="en-US" dirty="0">
                <a:ea typeface="+mn-lt"/>
                <a:cs typeface="+mn-lt"/>
              </a:rPr>
              <a:t>.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EC6604E-68B1-5419-3244-E573377F7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2732" y="2595013"/>
            <a:ext cx="4272121" cy="219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797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742C14A9-3617-46DD-9FC4-ED828A7D3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9AB0109-1C89-41F0-9EDF-3DE017BE3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7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19E5CB6C-D5A1-44AB-BAD0-E76C67ED2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BEB41-815F-9F6C-F869-E59434540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5550357" cy="3450613"/>
          </a:xfrm>
        </p:spPr>
        <p:txBody>
          <a:bodyPr>
            <a:normAutofit/>
          </a:bodyPr>
          <a:lstStyle/>
          <a:p>
            <a:r>
              <a:rPr lang="en-US" sz="1900" err="1">
                <a:ea typeface="+mn-lt"/>
                <a:cs typeface="+mn-lt"/>
              </a:rPr>
              <a:t>Selezionando</a:t>
            </a:r>
            <a:r>
              <a:rPr lang="en-US" sz="1900">
                <a:ea typeface="+mn-lt"/>
                <a:cs typeface="+mn-lt"/>
              </a:rPr>
              <a:t> &lt;&lt;</a:t>
            </a:r>
            <a:r>
              <a:rPr lang="en-US" sz="1900" err="1">
                <a:ea typeface="+mn-lt"/>
                <a:cs typeface="+mn-lt"/>
              </a:rPr>
              <a:t>Risorsa</a:t>
            </a:r>
            <a:r>
              <a:rPr lang="en-US" sz="1900">
                <a:ea typeface="+mn-lt"/>
                <a:cs typeface="+mn-lt"/>
              </a:rPr>
              <a:t>:  Aula </a:t>
            </a:r>
            <a:r>
              <a:rPr lang="en-US" sz="1900" err="1">
                <a:ea typeface="+mn-lt"/>
                <a:cs typeface="+mn-lt"/>
              </a:rPr>
              <a:t>Consultazione</a:t>
            </a:r>
            <a:r>
              <a:rPr lang="en-US" sz="1900">
                <a:ea typeface="+mn-lt"/>
                <a:cs typeface="+mn-lt"/>
              </a:rPr>
              <a:t>&gt;&gt; </a:t>
            </a:r>
            <a:r>
              <a:rPr lang="en-US" sz="1900" err="1">
                <a:ea typeface="+mn-lt"/>
                <a:cs typeface="+mn-lt"/>
              </a:rPr>
              <a:t>si</a:t>
            </a:r>
            <a:r>
              <a:rPr lang="en-US" sz="1900">
                <a:ea typeface="+mn-lt"/>
                <a:cs typeface="+mn-lt"/>
              </a:rPr>
              <a:t> </a:t>
            </a:r>
            <a:r>
              <a:rPr lang="en-US" sz="1900" err="1">
                <a:ea typeface="+mn-lt"/>
                <a:cs typeface="+mn-lt"/>
              </a:rPr>
              <a:t>aprirà</a:t>
            </a:r>
            <a:r>
              <a:rPr lang="en-US" sz="1900">
                <a:ea typeface="+mn-lt"/>
                <a:cs typeface="+mn-lt"/>
              </a:rPr>
              <a:t> la </a:t>
            </a:r>
            <a:r>
              <a:rPr lang="en-US" sz="1900" err="1">
                <a:ea typeface="+mn-lt"/>
                <a:cs typeface="+mn-lt"/>
              </a:rPr>
              <a:t>maschera</a:t>
            </a:r>
            <a:r>
              <a:rPr lang="en-US" sz="1900">
                <a:ea typeface="+mn-lt"/>
                <a:cs typeface="+mn-lt"/>
              </a:rPr>
              <a:t> </a:t>
            </a:r>
            <a:r>
              <a:rPr lang="en-US" sz="1900" err="1">
                <a:ea typeface="+mn-lt"/>
                <a:cs typeface="+mn-lt"/>
              </a:rPr>
              <a:t>dalla</a:t>
            </a:r>
            <a:r>
              <a:rPr lang="en-US" sz="1900">
                <a:ea typeface="+mn-lt"/>
                <a:cs typeface="+mn-lt"/>
              </a:rPr>
              <a:t> quale </a:t>
            </a:r>
            <a:r>
              <a:rPr lang="en-US" sz="1900" err="1">
                <a:ea typeface="+mn-lt"/>
                <a:cs typeface="+mn-lt"/>
              </a:rPr>
              <a:t>potrai</a:t>
            </a:r>
            <a:r>
              <a:rPr lang="en-US" sz="1900">
                <a:ea typeface="+mn-lt"/>
                <a:cs typeface="+mn-lt"/>
              </a:rPr>
              <a:t> </a:t>
            </a:r>
            <a:r>
              <a:rPr lang="en-US" sz="1900" err="1">
                <a:ea typeface="+mn-lt"/>
                <a:cs typeface="+mn-lt"/>
              </a:rPr>
              <a:t>scegliere</a:t>
            </a:r>
            <a:r>
              <a:rPr lang="en-US" sz="1900">
                <a:ea typeface="+mn-lt"/>
                <a:cs typeface="+mn-lt"/>
              </a:rPr>
              <a:t> </a:t>
            </a:r>
            <a:r>
              <a:rPr lang="en-US" sz="1900" err="1">
                <a:ea typeface="+mn-lt"/>
                <a:cs typeface="+mn-lt"/>
              </a:rPr>
              <a:t>i</a:t>
            </a:r>
            <a:r>
              <a:rPr lang="en-US" sz="1900">
                <a:ea typeface="+mn-lt"/>
                <a:cs typeface="+mn-lt"/>
              </a:rPr>
              <a:t> </a:t>
            </a:r>
            <a:r>
              <a:rPr lang="en-US" sz="1900" err="1">
                <a:ea typeface="+mn-lt"/>
                <a:cs typeface="+mn-lt"/>
              </a:rPr>
              <a:t>giorni</a:t>
            </a:r>
            <a:r>
              <a:rPr lang="en-US" sz="1900">
                <a:ea typeface="+mn-lt"/>
                <a:cs typeface="+mn-lt"/>
              </a:rPr>
              <a:t> in cui è </a:t>
            </a:r>
            <a:r>
              <a:rPr lang="en-US" sz="1900" err="1">
                <a:ea typeface="+mn-lt"/>
                <a:cs typeface="+mn-lt"/>
              </a:rPr>
              <a:t>possibile</a:t>
            </a:r>
            <a:r>
              <a:rPr lang="en-US" sz="1900">
                <a:ea typeface="+mn-lt"/>
                <a:cs typeface="+mn-lt"/>
              </a:rPr>
              <a:t> </a:t>
            </a:r>
            <a:r>
              <a:rPr lang="en-US" sz="1900" err="1">
                <a:ea typeface="+mn-lt"/>
                <a:cs typeface="+mn-lt"/>
              </a:rPr>
              <a:t>effettuare</a:t>
            </a:r>
            <a:r>
              <a:rPr lang="en-US" sz="1900">
                <a:ea typeface="+mn-lt"/>
                <a:cs typeface="+mn-lt"/>
              </a:rPr>
              <a:t> la </a:t>
            </a:r>
            <a:r>
              <a:rPr lang="en-US" sz="1900" err="1">
                <a:ea typeface="+mn-lt"/>
                <a:cs typeface="+mn-lt"/>
              </a:rPr>
              <a:t>prenotazione</a:t>
            </a:r>
            <a:r>
              <a:rPr lang="en-US" sz="1900">
                <a:ea typeface="+mn-lt"/>
                <a:cs typeface="+mn-lt"/>
              </a:rPr>
              <a:t>. </a:t>
            </a:r>
            <a:endParaRPr lang="en-US" sz="1900"/>
          </a:p>
          <a:p>
            <a:endParaRPr lang="en-US" sz="1900"/>
          </a:p>
          <a:p>
            <a:r>
              <a:rPr lang="en-US" sz="1900">
                <a:ea typeface="+mn-lt"/>
                <a:cs typeface="+mn-lt"/>
              </a:rPr>
              <a:t>Hai la </a:t>
            </a:r>
            <a:r>
              <a:rPr lang="en-US" sz="1900" err="1">
                <a:ea typeface="+mn-lt"/>
                <a:cs typeface="+mn-lt"/>
              </a:rPr>
              <a:t>possibilità</a:t>
            </a:r>
            <a:r>
              <a:rPr lang="en-US" sz="1900">
                <a:ea typeface="+mn-lt"/>
                <a:cs typeface="+mn-lt"/>
              </a:rPr>
              <a:t> di </a:t>
            </a:r>
            <a:r>
              <a:rPr lang="en-US" sz="1900" err="1">
                <a:ea typeface="+mn-lt"/>
                <a:cs typeface="+mn-lt"/>
              </a:rPr>
              <a:t>effettuare</a:t>
            </a:r>
            <a:r>
              <a:rPr lang="en-US" sz="1900">
                <a:ea typeface="+mn-lt"/>
                <a:cs typeface="+mn-lt"/>
              </a:rPr>
              <a:t> 1 </a:t>
            </a:r>
            <a:r>
              <a:rPr lang="en-US" sz="1900" err="1">
                <a:ea typeface="+mn-lt"/>
                <a:cs typeface="+mn-lt"/>
              </a:rPr>
              <a:t>prenotazione</a:t>
            </a:r>
            <a:r>
              <a:rPr lang="en-US" sz="1900">
                <a:ea typeface="+mn-lt"/>
                <a:cs typeface="+mn-lt"/>
              </a:rPr>
              <a:t>. </a:t>
            </a:r>
          </a:p>
          <a:p>
            <a:r>
              <a:rPr lang="en-US" sz="1900">
                <a:ea typeface="+mn-lt"/>
                <a:cs typeface="+mn-lt"/>
              </a:rPr>
              <a:t>Il </a:t>
            </a:r>
            <a:r>
              <a:rPr lang="en-US" sz="1900" err="1">
                <a:ea typeface="+mn-lt"/>
                <a:cs typeface="+mn-lt"/>
              </a:rPr>
              <a:t>sistema</a:t>
            </a:r>
            <a:r>
              <a:rPr lang="en-US" sz="1900">
                <a:ea typeface="+mn-lt"/>
                <a:cs typeface="+mn-lt"/>
              </a:rPr>
              <a:t> genera un </a:t>
            </a:r>
            <a:r>
              <a:rPr lang="en-US" sz="1900" err="1">
                <a:ea typeface="+mn-lt"/>
                <a:cs typeface="+mn-lt"/>
              </a:rPr>
              <a:t>codice</a:t>
            </a:r>
            <a:r>
              <a:rPr lang="en-US" sz="1900">
                <a:ea typeface="+mn-lt"/>
                <a:cs typeface="+mn-lt"/>
              </a:rPr>
              <a:t> da </a:t>
            </a:r>
            <a:r>
              <a:rPr lang="en-US" sz="1900" err="1">
                <a:ea typeface="+mn-lt"/>
                <a:cs typeface="+mn-lt"/>
              </a:rPr>
              <a:t>inserire</a:t>
            </a:r>
            <a:r>
              <a:rPr lang="en-US" sz="1900">
                <a:ea typeface="+mn-lt"/>
                <a:cs typeface="+mn-lt"/>
              </a:rPr>
              <a:t>, </a:t>
            </a:r>
            <a:r>
              <a:rPr lang="en-US" sz="1900" err="1">
                <a:ea typeface="+mn-lt"/>
                <a:cs typeface="+mn-lt"/>
              </a:rPr>
              <a:t>ogni</a:t>
            </a:r>
            <a:r>
              <a:rPr lang="en-US" sz="1900">
                <a:ea typeface="+mn-lt"/>
                <a:cs typeface="+mn-lt"/>
              </a:rPr>
              <a:t> volta, </a:t>
            </a:r>
            <a:r>
              <a:rPr lang="en-US" sz="1900" err="1">
                <a:ea typeface="+mn-lt"/>
                <a:cs typeface="+mn-lt"/>
              </a:rPr>
              <a:t>alla</a:t>
            </a:r>
            <a:r>
              <a:rPr lang="en-US" sz="1900">
                <a:ea typeface="+mn-lt"/>
                <a:cs typeface="+mn-lt"/>
              </a:rPr>
              <a:t> voce ‘Mac address’ (AA:23:b2:f8:e0:E1).</a:t>
            </a:r>
            <a:endParaRPr lang="en-US" sz="1900"/>
          </a:p>
          <a:p>
            <a:r>
              <a:rPr lang="en-US" sz="1900">
                <a:ea typeface="+mn-lt"/>
                <a:cs typeface="+mn-lt"/>
              </a:rPr>
              <a:t>La </a:t>
            </a:r>
            <a:r>
              <a:rPr lang="en-US" sz="1900" err="1">
                <a:ea typeface="+mn-lt"/>
                <a:cs typeface="+mn-lt"/>
              </a:rPr>
              <a:t>prenotazione</a:t>
            </a:r>
            <a:r>
              <a:rPr lang="en-US" sz="1900">
                <a:ea typeface="+mn-lt"/>
                <a:cs typeface="+mn-lt"/>
              </a:rPr>
              <a:t> è </a:t>
            </a:r>
            <a:r>
              <a:rPr lang="en-US" sz="1900" err="1">
                <a:ea typeface="+mn-lt"/>
                <a:cs typeface="+mn-lt"/>
              </a:rPr>
              <a:t>personale</a:t>
            </a:r>
            <a:r>
              <a:rPr lang="en-US" sz="1900">
                <a:ea typeface="+mn-lt"/>
                <a:cs typeface="+mn-lt"/>
              </a:rPr>
              <a:t>. </a:t>
            </a:r>
            <a:endParaRPr lang="en-US" sz="1900"/>
          </a:p>
          <a:p>
            <a:endParaRPr lang="en-US" sz="1900"/>
          </a:p>
        </p:txBody>
      </p:sp>
      <p:pic>
        <p:nvPicPr>
          <p:cNvPr id="4" name="Immagine 3" descr="Immagine che contiene testo, pavimento">
            <a:extLst>
              <a:ext uri="{FF2B5EF4-FFF2-40B4-BE49-F238E27FC236}">
                <a16:creationId xmlns:a16="http://schemas.microsoft.com/office/drawing/2014/main" id="{AFEE0F00-1103-F761-68FB-266907D55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3595" y="481109"/>
            <a:ext cx="4074836" cy="2491906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D9C0897B-918F-A7C5-B7EC-154D7CC3E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3594" y="3335169"/>
            <a:ext cx="4074836" cy="209854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5A16967-5C32-4A48-9F02-4F0228AC8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42D078B-EF20-4DB1-AA1B-87F212C56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3194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FF5804-B1FE-9118-7C7D-380CA66EC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4"/>
            <a:ext cx="4162555" cy="3450613"/>
          </a:xfrm>
        </p:spPr>
        <p:txBody>
          <a:bodyPr>
            <a:normAutofit/>
          </a:bodyPr>
          <a:lstStyle/>
          <a:p>
            <a:r>
              <a:rPr lang="en-US" dirty="0" err="1">
                <a:ea typeface="+mn-lt"/>
                <a:cs typeface="+mn-lt"/>
              </a:rPr>
              <a:t>Scelta</a:t>
            </a:r>
            <a:r>
              <a:rPr lang="en-US" dirty="0">
                <a:ea typeface="+mn-lt"/>
                <a:cs typeface="+mn-lt"/>
              </a:rPr>
              <a:t> la data e </a:t>
            </a:r>
            <a:r>
              <a:rPr lang="en-US" dirty="0" err="1">
                <a:ea typeface="+mn-lt"/>
                <a:cs typeface="+mn-lt"/>
              </a:rPr>
              <a:t>selezionato</a:t>
            </a:r>
            <a:r>
              <a:rPr lang="en-US" dirty="0">
                <a:ea typeface="+mn-lt"/>
                <a:cs typeface="+mn-lt"/>
              </a:rPr>
              <a:t> dal </a:t>
            </a:r>
            <a:r>
              <a:rPr lang="en-US" dirty="0" err="1">
                <a:ea typeface="+mn-lt"/>
                <a:cs typeface="+mn-lt"/>
              </a:rPr>
              <a:t>menù</a:t>
            </a:r>
            <a:r>
              <a:rPr lang="en-US" dirty="0">
                <a:ea typeface="+mn-lt"/>
                <a:cs typeface="+mn-lt"/>
              </a:rPr>
              <a:t> a </a:t>
            </a:r>
            <a:r>
              <a:rPr lang="en-US" dirty="0" err="1">
                <a:ea typeface="+mn-lt"/>
                <a:cs typeface="+mn-lt"/>
              </a:rPr>
              <a:t>tendina</a:t>
            </a:r>
            <a:r>
              <a:rPr lang="en-US" dirty="0">
                <a:ea typeface="+mn-lt"/>
                <a:cs typeface="+mn-lt"/>
              </a:rPr>
              <a:t> in </a:t>
            </a:r>
            <a:r>
              <a:rPr lang="en-US" dirty="0" err="1">
                <a:ea typeface="+mn-lt"/>
                <a:cs typeface="+mn-lt"/>
              </a:rPr>
              <a:t>numero</a:t>
            </a:r>
            <a:r>
              <a:rPr lang="en-US" dirty="0">
                <a:ea typeface="+mn-lt"/>
                <a:cs typeface="+mn-lt"/>
              </a:rPr>
              <a:t> di </a:t>
            </a:r>
            <a:r>
              <a:rPr lang="en-US" dirty="0" err="1">
                <a:ea typeface="+mn-lt"/>
                <a:cs typeface="+mn-lt"/>
              </a:rPr>
              <a:t>posti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premere</a:t>
            </a:r>
            <a:r>
              <a:rPr lang="en-US" dirty="0">
                <a:ea typeface="+mn-lt"/>
                <a:cs typeface="+mn-lt"/>
              </a:rPr>
              <a:t> “</a:t>
            </a:r>
            <a:r>
              <a:rPr lang="en-US" dirty="0" err="1">
                <a:ea typeface="+mn-lt"/>
                <a:cs typeface="+mn-lt"/>
              </a:rPr>
              <a:t>Conferma</a:t>
            </a:r>
            <a:r>
              <a:rPr lang="en-US" dirty="0">
                <a:ea typeface="+mn-lt"/>
                <a:cs typeface="+mn-lt"/>
              </a:rPr>
              <a:t>” e </a:t>
            </a:r>
            <a:r>
              <a:rPr lang="en-US" dirty="0" err="1">
                <a:ea typeface="+mn-lt"/>
                <a:cs typeface="+mn-lt"/>
              </a:rPr>
              <a:t>attendere</a:t>
            </a:r>
            <a:r>
              <a:rPr lang="en-US" dirty="0">
                <a:ea typeface="+mn-lt"/>
                <a:cs typeface="+mn-lt"/>
              </a:rPr>
              <a:t> il </a:t>
            </a:r>
            <a:r>
              <a:rPr lang="en-US" dirty="0" err="1">
                <a:ea typeface="+mn-lt"/>
                <a:cs typeface="+mn-lt"/>
              </a:rPr>
              <a:t>messaggio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dell’avvenuta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prenotazione</a:t>
            </a:r>
            <a:endParaRPr lang="en-US" dirty="0" err="1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91482A8-2C55-6FF3-E8EF-910C1CE5C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411" y="2885364"/>
            <a:ext cx="4960443" cy="171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235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22">
            <a:extLst>
              <a:ext uri="{FF2B5EF4-FFF2-40B4-BE49-F238E27FC236}">
                <a16:creationId xmlns:a16="http://schemas.microsoft.com/office/drawing/2014/main" id="{742C14A9-3617-46DD-9FC4-ED828A7D3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24">
            <a:extLst>
              <a:ext uri="{FF2B5EF4-FFF2-40B4-BE49-F238E27FC236}">
                <a16:creationId xmlns:a16="http://schemas.microsoft.com/office/drawing/2014/main" id="{19AB0109-1C89-41F0-9EDF-3DE017BE3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7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5" name="Rectangle 26">
            <a:extLst>
              <a:ext uri="{FF2B5EF4-FFF2-40B4-BE49-F238E27FC236}">
                <a16:creationId xmlns:a16="http://schemas.microsoft.com/office/drawing/2014/main" id="{19E5CB6C-D5A1-44AB-BAD0-E76C67ED2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67480B-0980-5425-35F5-051FE98F6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5550357" cy="3450613"/>
          </a:xfrm>
        </p:spPr>
        <p:txBody>
          <a:bodyPr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E’ </a:t>
            </a:r>
            <a:r>
              <a:rPr lang="en-US" dirty="0" err="1">
                <a:ea typeface="+mn-lt"/>
                <a:cs typeface="+mn-lt"/>
              </a:rPr>
              <a:t>possibile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cancellare</a:t>
            </a:r>
            <a:r>
              <a:rPr lang="en-US" dirty="0">
                <a:ea typeface="+mn-lt"/>
                <a:cs typeface="+mn-lt"/>
              </a:rPr>
              <a:t> la </a:t>
            </a:r>
            <a:r>
              <a:rPr lang="en-US" dirty="0" err="1">
                <a:ea typeface="+mn-lt"/>
                <a:cs typeface="+mn-lt"/>
              </a:rPr>
              <a:t>prenotazione</a:t>
            </a:r>
            <a:r>
              <a:rPr lang="en-US" dirty="0">
                <a:ea typeface="+mn-lt"/>
                <a:cs typeface="+mn-lt"/>
              </a:rPr>
              <a:t> del </a:t>
            </a:r>
            <a:r>
              <a:rPr lang="en-US" dirty="0" err="1">
                <a:ea typeface="+mn-lt"/>
                <a:cs typeface="+mn-lt"/>
              </a:rPr>
              <a:t>posto</a:t>
            </a:r>
            <a:r>
              <a:rPr lang="en-US" dirty="0">
                <a:ea typeface="+mn-lt"/>
                <a:cs typeface="+mn-lt"/>
              </a:rPr>
              <a:t> in </a:t>
            </a:r>
            <a:r>
              <a:rPr lang="en-US" dirty="0" err="1">
                <a:ea typeface="+mn-lt"/>
                <a:cs typeface="+mn-lt"/>
              </a:rPr>
              <a:t>sala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lettura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cliccando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sul</a:t>
            </a:r>
            <a:r>
              <a:rPr lang="en-US" dirty="0">
                <a:ea typeface="+mn-lt"/>
                <a:cs typeface="+mn-lt"/>
              </a:rPr>
              <a:t> tasto </a:t>
            </a:r>
            <a:r>
              <a:rPr lang="en-US" b="1" dirty="0">
                <a:ea typeface="+mn-lt"/>
                <a:cs typeface="+mn-lt"/>
              </a:rPr>
              <a:t>X </a:t>
            </a:r>
            <a:r>
              <a:rPr lang="en-US" dirty="0" err="1">
                <a:ea typeface="+mn-lt"/>
                <a:cs typeface="+mn-lt"/>
              </a:rPr>
              <a:t>nella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lista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prenotazioni</a:t>
            </a:r>
            <a:r>
              <a:rPr lang="en-US" dirty="0">
                <a:ea typeface="+mn-lt"/>
                <a:cs typeface="+mn-lt"/>
              </a:rPr>
              <a:t>, come da </a:t>
            </a:r>
            <a:r>
              <a:rPr lang="en-US" dirty="0" err="1">
                <a:ea typeface="+mn-lt"/>
                <a:cs typeface="+mn-lt"/>
              </a:rPr>
              <a:t>esempio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indicato</a:t>
            </a:r>
            <a:r>
              <a:rPr lang="en-US" dirty="0">
                <a:ea typeface="+mn-lt"/>
                <a:cs typeface="+mn-lt"/>
              </a:rPr>
              <a:t>.</a:t>
            </a:r>
            <a:endParaRPr lang="en-US" dirty="0"/>
          </a:p>
          <a:p>
            <a:endParaRPr lang="en-US" dirty="0"/>
          </a:p>
        </p:txBody>
      </p:sp>
      <p:pic>
        <p:nvPicPr>
          <p:cNvPr id="7" name="Immagine 6" descr="Immagine che contiene testo, segnale, esterni, porta&#10;&#10;Descrizione generata automaticamente">
            <a:extLst>
              <a:ext uri="{FF2B5EF4-FFF2-40B4-BE49-F238E27FC236}">
                <a16:creationId xmlns:a16="http://schemas.microsoft.com/office/drawing/2014/main" id="{397CB763-0A83-DACE-5D9C-54A894243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1279" y="384145"/>
            <a:ext cx="3545841" cy="2613053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D047DDB-6909-7140-6B24-2AF5D33FA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4080" y="3515360"/>
            <a:ext cx="4450079" cy="2143760"/>
          </a:xfrm>
          <a:prstGeom prst="rect">
            <a:avLst/>
          </a:prstGeom>
        </p:spPr>
      </p:pic>
      <p:pic>
        <p:nvPicPr>
          <p:cNvPr id="46" name="Picture 28">
            <a:extLst>
              <a:ext uri="{FF2B5EF4-FFF2-40B4-BE49-F238E27FC236}">
                <a16:creationId xmlns:a16="http://schemas.microsoft.com/office/drawing/2014/main" id="{D5A16967-5C32-4A48-9F02-4F0228AC8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7" name="Straight Connector 30">
            <a:extLst>
              <a:ext uri="{FF2B5EF4-FFF2-40B4-BE49-F238E27FC236}">
                <a16:creationId xmlns:a16="http://schemas.microsoft.com/office/drawing/2014/main" id="{942D078B-EF20-4DB1-AA1B-87F212C56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8079393"/>
      </p:ext>
    </p:extLst>
  </p:cSld>
  <p:clrMapOvr>
    <a:masterClrMapping/>
  </p:clrMapOvr>
</p:sld>
</file>

<file path=ppt/theme/theme1.xml><?xml version="1.0" encoding="utf-8"?>
<a:theme xmlns:a="http://schemas.openxmlformats.org/drawingml/2006/main" name="Raccolta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TF10001119</Template>
  <TotalTime>534</TotalTime>
  <Words>422</Words>
  <Application>Microsoft Office PowerPoint</Application>
  <PresentationFormat>Widescreen</PresentationFormat>
  <Paragraphs>29</Paragraphs>
  <Slides>10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4" baseType="lpstr">
      <vt:lpstr>Arial</vt:lpstr>
      <vt:lpstr>Calibri</vt:lpstr>
      <vt:lpstr>Gill Sans MT</vt:lpstr>
      <vt:lpstr>Raccolta</vt:lpstr>
      <vt:lpstr>Come Prenotare un posto in biblioteca</vt:lpstr>
      <vt:lpstr>ISTRUZIONI PER LA REGISTRAZIONE</vt:lpstr>
      <vt:lpstr>Come prenotare un posto in biblioteca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Anna Iovino</cp:lastModifiedBy>
  <cp:revision>134</cp:revision>
  <dcterms:created xsi:type="dcterms:W3CDTF">2023-01-27T08:27:12Z</dcterms:created>
  <dcterms:modified xsi:type="dcterms:W3CDTF">2023-02-10T10:30:06Z</dcterms:modified>
</cp:coreProperties>
</file>