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 rtl="0"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3E4878-9A69-4DB7-BA59-642B38A7B622}" v="154" dt="2023-01-27T09:09:29.9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91" d="100"/>
          <a:sy n="91" d="100"/>
        </p:scale>
        <p:origin x="3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4188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444A04B9-FA24-477A-9FBA-A446CB8505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102EA3A-878A-4657-8284-77963F26996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79539-35A3-4A71-B021-80E072941FEC}" type="datetimeFigureOut">
              <a:rPr lang="it-IT" smtClean="0"/>
              <a:t>03/04/2023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A7B25B8-A812-4C2B-8D72-6BE84EEFE87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A78CF97-6F53-492A-8ACC-72BAD01EAD3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7C02C5-2EF7-4F4F-A80B-23FCAAF632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05377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DEE8A-76AE-4A98-AE28-779B9DF06F75}" type="datetimeFigureOut">
              <a:rPr lang="it-IT" noProof="0" smtClean="0"/>
              <a:t>03/04/2023</a:t>
            </a:fld>
            <a:endParaRPr lang="it-IT" noProof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42117-7BD8-456D-A8FD-F11A53E20230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8503060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042117-7BD8-456D-A8FD-F11A53E2023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503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rtlCol="0" anchor="b">
            <a:normAutofit/>
          </a:bodyPr>
          <a:lstStyle>
            <a:lvl1pPr algn="l">
              <a:defRPr sz="66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 rtlCol="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0816B16-572D-4742-B291-E84F31423B83}" type="datetime1">
              <a:rPr lang="it-IT" noProof="0" smtClean="0"/>
              <a:t>03/04/2023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15" name="Connettore diritto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1AB3ADD-B708-4758-AEF0-2F18D804144E}" type="datetime1">
              <a:rPr lang="it-IT" noProof="0" smtClean="0"/>
              <a:t>03/04/2023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26" name="Connettore diritto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 rtlCol="0"/>
          <a:lstStyle>
            <a:lvl1pPr algn="l">
              <a:defRPr/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>
          <a:xfrm>
            <a:off x="1444672" y="798973"/>
            <a:ext cx="7828830" cy="4659889"/>
          </a:xfrm>
        </p:spPr>
        <p:txBody>
          <a:bodyPr vert="eaVert" rtlCol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4E20E45-3D6B-445F-9455-3528D70FF69C}" type="datetime1">
              <a:rPr lang="it-IT" noProof="0" smtClean="0"/>
              <a:t>03/04/2023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15" name="Connettore diritto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/>
        <p:txBody>
          <a:bodyPr rtlCol="0" anchor="t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235117F-3B5F-4FA7-AF2A-A0C333D0A575}" type="datetime1">
              <a:rPr lang="it-IT" noProof="0" smtClean="0"/>
              <a:t>03/04/2023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33" name="Connettore diritto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rtlCol="0" anchor="b">
            <a:normAutofit/>
          </a:bodyPr>
          <a:lstStyle>
            <a:lvl1pPr algn="l">
              <a:defRPr sz="3600"/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1454239" y="3806195"/>
            <a:ext cx="8630446" cy="1012929"/>
          </a:xfrm>
        </p:spPr>
        <p:txBody>
          <a:bodyPr tIns="91440" rtlCol="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85E87D1-491D-4EBD-8833-4E5707865A83}" type="datetime1">
              <a:rPr lang="it-IT" noProof="0" smtClean="0"/>
              <a:t>03/04/2023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15" name="Connettore diritto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 hasCustomPrompt="1"/>
          </p:nvPr>
        </p:nvSpPr>
        <p:spPr>
          <a:xfrm>
            <a:off x="1447331" y="2010878"/>
            <a:ext cx="4645152" cy="3448595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6413771" y="2017343"/>
            <a:ext cx="4645152" cy="3441520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0B7AFA3-9E77-405F-96F6-14191D35C1FE}" type="datetime1">
              <a:rPr lang="it-IT" noProof="0" smtClean="0"/>
              <a:t>03/04/2023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35" name="Connettore diritto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1447191" y="2019549"/>
            <a:ext cx="4645152" cy="801943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1447191" y="2824269"/>
            <a:ext cx="4645152" cy="2644457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6412362" y="2023003"/>
            <a:ext cx="4645152" cy="802237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 hasCustomPrompt="1"/>
          </p:nvPr>
        </p:nvSpPr>
        <p:spPr>
          <a:xfrm>
            <a:off x="6412362" y="2821491"/>
            <a:ext cx="4645152" cy="2637371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C97C49-6450-42F6-82B0-A7819F02CA80}" type="datetime1">
              <a:rPr lang="it-IT" noProof="0" smtClean="0"/>
              <a:t>03/04/2023</a:t>
            </a:fld>
            <a:endParaRPr lang="it-IT" noProof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29" name="Connettore diritto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4956DB8-97AB-4019-A63A-F8B053E75924}" type="datetime1">
              <a:rPr lang="it-IT" noProof="0" smtClean="0"/>
              <a:t>03/04/2023</a:t>
            </a:fld>
            <a:endParaRPr lang="it-IT" noProof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25" name="Connettore diritto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5EB9413-604B-495D-A7DA-7EE95B84B0E8}" type="datetime1">
              <a:rPr lang="it-IT" noProof="0" smtClean="0"/>
              <a:t>03/04/2023</a:t>
            </a:fld>
            <a:endParaRPr lang="it-IT" noProof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rtlCol="0" anchor="b">
            <a:normAutofit/>
          </a:bodyPr>
          <a:lstStyle>
            <a:lvl1pPr algn="l">
              <a:defRPr sz="2400"/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5043714" y="798974"/>
            <a:ext cx="6012470" cy="4658826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444671" y="3205491"/>
            <a:ext cx="3275013" cy="2248181"/>
          </a:xfrm>
        </p:spPr>
        <p:txBody>
          <a:bodyPr rtlCol="0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BA85D8-CBA9-4367-AE1E-6E96F36B5D26}" type="datetime1">
              <a:rPr lang="it-IT" noProof="0" smtClean="0"/>
              <a:t>03/04/2023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17" name="Connettore diritto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o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ttangolo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ttangolo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rtlCol="0" anchor="b">
            <a:normAutofit/>
          </a:bodyPr>
          <a:lstStyle>
            <a:lvl1pPr>
              <a:defRPr sz="3200"/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rtlCol="0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450329" y="3145992"/>
            <a:ext cx="5524404" cy="2003742"/>
          </a:xfrm>
        </p:spPr>
        <p:txBody>
          <a:bodyPr rtlCol="0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fld id="{C9EE9F0C-A807-445B-A9E4-AEE07F1DB6B0}" type="datetime1">
              <a:rPr lang="it-IT" noProof="0" smtClean="0"/>
              <a:t>03/04/2023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31" name="Connettore diritto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Immagin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6E728DA-B6F0-4404-907F-86432C871E45}" type="datetime1">
              <a:rPr lang="it-IT" noProof="0" smtClean="0"/>
              <a:t>03/04/2023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pPr rtl="0"/>
            <a:fld id="{6D22F896-40B5-4ADD-8801-0D06FADFA095}" type="slidenum">
              <a:rPr lang="it-IT" noProof="0" smtClean="0"/>
              <a:pPr rtl="0"/>
              <a:t>‹N›</a:t>
            </a:fld>
            <a:endParaRPr lang="it-IT" noProof="0"/>
          </a:p>
        </p:txBody>
      </p:sp>
      <p:cxnSp>
        <p:nvCxnSpPr>
          <p:cNvPr id="10" name="Connettore diritto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uff.biblio.giurisprudenza@unicampania.i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iblioteca pubblica sfocata astratta con scaffali">
            <a:extLst>
              <a:ext uri="{FF2B5EF4-FFF2-40B4-BE49-F238E27FC236}">
                <a16:creationId xmlns:a16="http://schemas.microsoft.com/office/drawing/2014/main" id="{87BA3EB2-9967-41CB-F84A-AC6F250FF53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091" t="7388" r="-4" b="15996"/>
          <a:stretch/>
        </p:blipFill>
        <p:spPr>
          <a:xfrm>
            <a:off x="2" y="10"/>
            <a:ext cx="12191695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A0FFA78-985C-4F50-B21A-77045C7DF6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6786" y="3064931"/>
            <a:ext cx="8295215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065511" y="3236470"/>
            <a:ext cx="6832500" cy="1252601"/>
          </a:xfrm>
        </p:spPr>
        <p:txBody>
          <a:bodyPr rtlCol="0">
            <a:normAutofit/>
          </a:bodyPr>
          <a:lstStyle/>
          <a:p>
            <a:r>
              <a:rPr lang="en-US" sz="4100" dirty="0">
                <a:solidFill>
                  <a:srgbClr val="FFFFFE"/>
                </a:solidFill>
              </a:rPr>
              <a:t>HOW TO RESERVE A LIBRARY PLACE</a:t>
            </a:r>
            <a:endParaRPr lang="it-IT" sz="4100" dirty="0">
              <a:solidFill>
                <a:srgbClr val="FFFFFE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065511" y="4669144"/>
            <a:ext cx="6832499" cy="716529"/>
          </a:xfrm>
        </p:spPr>
        <p:txBody>
          <a:bodyPr vert="horz" lIns="91440" tIns="91440" rIns="91440" bIns="91440" rtlCol="0">
            <a:normAutofit/>
          </a:bodyPr>
          <a:lstStyle/>
          <a:p>
            <a:r>
              <a:rPr lang="it-IT" sz="1600" dirty="0" err="1">
                <a:solidFill>
                  <a:srgbClr val="FFFFFE"/>
                </a:solidFill>
              </a:rPr>
              <a:t>Law</a:t>
            </a:r>
            <a:r>
              <a:rPr lang="it-IT" sz="1600" dirty="0">
                <a:solidFill>
                  <a:srgbClr val="FFFFFE"/>
                </a:solidFill>
              </a:rPr>
              <a:t> Department Library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5409EC7-69B1-45CC-8FB7-1964C1AB67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5509" y="4666480"/>
            <a:ext cx="6832499" cy="0"/>
          </a:xfrm>
          <a:prstGeom prst="line">
            <a:avLst/>
          </a:prstGeom>
          <a:ln w="31750">
            <a:solidFill>
              <a:srgbClr val="D4AE6F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632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08E7A6F0-5CD3-481E-B0F2-E7F99FE675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11290DF-4975-4FCD-8B8D-BBC86B8366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57CA18A-A333-4DCB-842B-76827D2ECB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100021" y="638300"/>
            <a:ext cx="6409605" cy="4858625"/>
            <a:chOff x="7807230" y="2012810"/>
            <a:chExt cx="3251252" cy="3459865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6E785FC3-CE7B-46F8-8C7A-EBBF001EDB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75069D9A-30C7-4159-880C-DD2BDC5100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D9FE1511-6E1B-4F0E-8FF0-958527181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9891" y="973636"/>
            <a:ext cx="5769864" cy="4187952"/>
          </a:xfrm>
          <a:prstGeom prst="rect">
            <a:avLst/>
          </a:prstGeom>
          <a:solidFill>
            <a:srgbClr val="FFFFFF"/>
          </a:solidFill>
          <a:ln w="6350">
            <a:solidFill>
              <a:srgbClr val="DFD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4C1F1030-1125-6F48-CF62-BE4E47B8B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4483" y="1138228"/>
            <a:ext cx="5440680" cy="3858768"/>
          </a:xfrm>
        </p:spPr>
        <p:txBody>
          <a:bodyPr anchor="ctr">
            <a:normAutofit fontScale="92500" lnSpcReduction="10000"/>
          </a:bodyPr>
          <a:lstStyle/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/>
              <a:t>It is not possible to reserve a workstation for another user.</a:t>
            </a:r>
          </a:p>
          <a:p>
            <a:r>
              <a:rPr lang="en-US" dirty="0"/>
              <a:t> It is possible to make a reservation on the same day that you intend to occupy the workstation in the reading room.</a:t>
            </a:r>
          </a:p>
          <a:p>
            <a:r>
              <a:rPr lang="en-US" dirty="0"/>
              <a:t>the booking desk is open on Mondays and Thursdays from 8.30 am to 3.45 pm.</a:t>
            </a:r>
          </a:p>
          <a:p>
            <a:r>
              <a:rPr lang="en-US" dirty="0"/>
              <a:t> On Tuesday, Wednesday and Friday from 8.30 a.m. to 2.45 p.m..</a:t>
            </a:r>
          </a:p>
          <a:p>
            <a:endParaRPr lang="en-US" dirty="0"/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025CEF6D-5E98-4B5C-A10F-7459C1EEF1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5C73161-1E4E-4E6A-91B2-E885CF8FFB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6827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Rectangle 32">
            <a:extLst>
              <a:ext uri="{FF2B5EF4-FFF2-40B4-BE49-F238E27FC236}">
                <a16:creationId xmlns:a16="http://schemas.microsoft.com/office/drawing/2014/main" id="{08E7A6F0-5CD3-481E-B0F2-E7F99FE675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34">
            <a:extLst>
              <a:ext uri="{FF2B5EF4-FFF2-40B4-BE49-F238E27FC236}">
                <a16:creationId xmlns:a16="http://schemas.microsoft.com/office/drawing/2014/main" id="{511290DF-4975-4FCD-8B8D-BBC86B8366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518B16-22F5-08EB-611E-8681F82FF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612" y="1138228"/>
            <a:ext cx="3793685" cy="3858767"/>
          </a:xfrm>
        </p:spPr>
        <p:txBody>
          <a:bodyPr anchor="ctr">
            <a:normAutofit/>
          </a:bodyPr>
          <a:lstStyle/>
          <a:p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REGISTRATION INSTRUCTIONS</a:t>
            </a:r>
            <a:br>
              <a:rPr lang="en-US" sz="3600" dirty="0"/>
            </a:br>
            <a:endParaRPr lang="en-US" sz="3600" dirty="0"/>
          </a:p>
        </p:txBody>
      </p:sp>
      <p:grpSp>
        <p:nvGrpSpPr>
          <p:cNvPr id="61" name="Group 36">
            <a:extLst>
              <a:ext uri="{FF2B5EF4-FFF2-40B4-BE49-F238E27FC236}">
                <a16:creationId xmlns:a16="http://schemas.microsoft.com/office/drawing/2014/main" id="{357CA18A-A333-4DCB-842B-76827D2ECB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100021" y="638300"/>
            <a:ext cx="6409605" cy="4858625"/>
            <a:chOff x="7807230" y="2012810"/>
            <a:chExt cx="3251252" cy="3459865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6E785FC3-CE7B-46F8-8C7A-EBBF001EDB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38">
              <a:extLst>
                <a:ext uri="{FF2B5EF4-FFF2-40B4-BE49-F238E27FC236}">
                  <a16:creationId xmlns:a16="http://schemas.microsoft.com/office/drawing/2014/main" id="{75069D9A-30C7-4159-880C-DD2BDC5100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3" name="Rectangle 40">
            <a:extLst>
              <a:ext uri="{FF2B5EF4-FFF2-40B4-BE49-F238E27FC236}">
                <a16:creationId xmlns:a16="http://schemas.microsoft.com/office/drawing/2014/main" id="{D9FE1511-6E1B-4F0E-8FF0-958527181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9891" y="973636"/>
            <a:ext cx="5769864" cy="4187952"/>
          </a:xfrm>
          <a:prstGeom prst="rect">
            <a:avLst/>
          </a:prstGeom>
          <a:solidFill>
            <a:srgbClr val="FFFFFF"/>
          </a:solidFill>
          <a:ln w="6350">
            <a:solidFill>
              <a:srgbClr val="DFD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E00BE6-B5A4-3EE6-64E8-E1FAA513D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4483" y="1138228"/>
            <a:ext cx="5440680" cy="3858768"/>
          </a:xfrm>
        </p:spPr>
        <p:txBody>
          <a:bodyPr anchor="ctr">
            <a:normAutofit/>
          </a:bodyPr>
          <a:lstStyle/>
          <a:p>
            <a:pPr marL="0" marR="69215"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it-IT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6685" marR="69215" algn="just">
              <a:lnSpc>
                <a:spcPct val="150000"/>
              </a:lnSpc>
              <a:spcAft>
                <a:spcPts val="0"/>
              </a:spcAft>
            </a:pP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Access to the 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Law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Library 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permitted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from 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Monday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 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Friday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during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opening hours after booking 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through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Sebinayou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To access library services, 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you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must be 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registered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'utente'. </a:t>
            </a:r>
          </a:p>
          <a:p>
            <a:pPr marL="146685" marR="69215" algn="just">
              <a:lnSpc>
                <a:spcPct val="150000"/>
              </a:lnSpc>
              <a:spcAft>
                <a:spcPts val="0"/>
              </a:spcAft>
            </a:pP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register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go to the Library office. </a:t>
            </a:r>
          </a:p>
          <a:p>
            <a:pPr marL="146685" marR="69215" algn="just">
              <a:lnSpc>
                <a:spcPct val="150000"/>
              </a:lnSpc>
              <a:spcAft>
                <a:spcPts val="0"/>
              </a:spcAft>
            </a:pP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user 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will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receive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"user code" 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that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will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allow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him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 use the services, the password for first access to 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Sebinayou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his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date of 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birth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the format 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dd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/mm/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yyyyy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Already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registered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users, 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they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 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not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have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one, are 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asked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 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request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their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user code from the library or via the e-mail </a:t>
            </a:r>
            <a:r>
              <a:rPr lang="it-IT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address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it-IT" sz="11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uff.biblio.giurisprudenza@unicampania.it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10000"/>
              </a:lnSpc>
              <a:buNone/>
            </a:pPr>
            <a:endParaRPr lang="en-US" sz="1100" dirty="0">
              <a:solidFill>
                <a:srgbClr val="000000"/>
              </a:solidFill>
            </a:endParaRPr>
          </a:p>
        </p:txBody>
      </p:sp>
      <p:pic>
        <p:nvPicPr>
          <p:cNvPr id="64" name="Picture 42">
            <a:extLst>
              <a:ext uri="{FF2B5EF4-FFF2-40B4-BE49-F238E27FC236}">
                <a16:creationId xmlns:a16="http://schemas.microsoft.com/office/drawing/2014/main" id="{025CEF6D-5E98-4B5C-A10F-7459C1EEF1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65" name="Straight Connector 44">
            <a:extLst>
              <a:ext uri="{FF2B5EF4-FFF2-40B4-BE49-F238E27FC236}">
                <a16:creationId xmlns:a16="http://schemas.microsoft.com/office/drawing/2014/main" id="{05C73161-1E4E-4E6A-91B2-E885CF8FFB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9976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4" name="Rectangle 83">
            <a:extLst>
              <a:ext uri="{FF2B5EF4-FFF2-40B4-BE49-F238E27FC236}">
                <a16:creationId xmlns:a16="http://schemas.microsoft.com/office/drawing/2014/main" id="{742C14A9-3617-46DD-9FC4-ED828A7D3E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19AB0109-1C89-41F0-9EDF-3DE017BE3F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7" y="1847088"/>
            <a:ext cx="554803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AD5065A6-4AA5-F9BC-0836-E4FE6E75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5550357" cy="1049235"/>
          </a:xfrm>
        </p:spPr>
        <p:txBody>
          <a:bodyPr>
            <a:normAutofit/>
          </a:bodyPr>
          <a:lstStyle/>
          <a:p>
            <a:r>
              <a:rPr lang="en-US" dirty="0"/>
              <a:t>HOW TO RESERVE A LIBRARY PLACE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19E5CB6C-D5A1-44AB-BAD0-E76C67ED28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081DD-9F53-F0A2-B52E-009E49930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5550357" cy="3450613"/>
          </a:xfrm>
        </p:spPr>
        <p:txBody>
          <a:bodyPr>
            <a:normAutofit/>
          </a:bodyPr>
          <a:lstStyle/>
          <a:p>
            <a:r>
              <a:rPr lang="en-US" dirty="0"/>
              <a:t>In order to reserve a place in the library, you must be registered for library services and have credentials to access the OPAC.</a:t>
            </a:r>
          </a:p>
          <a:p>
            <a:endParaRPr lang="en-US" dirty="0"/>
          </a:p>
          <a:p>
            <a:r>
              <a:rPr lang="en-US" dirty="0"/>
              <a:t>Connect to the OPAC at the link: http://unina2.on-line.it/opac/. do and log in.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4" descr="Biblioteca pubblica sfocata astratta con scaffali">
            <a:extLst>
              <a:ext uri="{FF2B5EF4-FFF2-40B4-BE49-F238E27FC236}">
                <a16:creationId xmlns:a16="http://schemas.microsoft.com/office/drawing/2014/main" id="{A9CD9308-A3B3-48F3-33DA-7B3AB2F12E2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768" b="12959"/>
          <a:stretch/>
        </p:blipFill>
        <p:spPr>
          <a:xfrm>
            <a:off x="7473594" y="580969"/>
            <a:ext cx="4074836" cy="2292185"/>
          </a:xfrm>
          <a:prstGeom prst="rect">
            <a:avLst/>
          </a:prstGeom>
        </p:spPr>
      </p:pic>
      <p:pic>
        <p:nvPicPr>
          <p:cNvPr id="4" name="Picture 5">
            <a:extLst>
              <a:ext uri="{FF2B5EF4-FFF2-40B4-BE49-F238E27FC236}">
                <a16:creationId xmlns:a16="http://schemas.microsoft.com/office/drawing/2014/main" id="{4A038068-16DA-594B-EE70-8A8C14ABC1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3594" y="3666250"/>
            <a:ext cx="4074836" cy="1436379"/>
          </a:xfrm>
          <a:prstGeom prst="rect">
            <a:avLst/>
          </a:prstGeom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id="{D5A16967-5C32-4A48-9F02-4F0228AC8D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942D078B-EF20-4DB1-AA1B-87F212C56A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7672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C510C-FAF7-363C-0B5F-86799E923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4"/>
            <a:ext cx="4162555" cy="3450613"/>
          </a:xfrm>
        </p:spPr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Click on the '</a:t>
            </a:r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Prenotazioni</a:t>
            </a: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it-IT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section</a:t>
            </a: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personal area.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E657A1DA-894C-ED44-C504-0B66702438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4411" y="2910166"/>
            <a:ext cx="4960443" cy="1661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097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35C3D674-3D59-4E93-80CA-0C0A9095E8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C884B8F8-FDC9-498B-9960-5D7260AFCB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417737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EF2A81E1-BCBE-426B-8C09-33274E6940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37A35-E071-50CE-2F71-6CB650775C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1" y="2015732"/>
            <a:ext cx="4172212" cy="3450613"/>
          </a:xfrm>
        </p:spPr>
        <p:txBody>
          <a:bodyPr>
            <a:normAutofit/>
          </a:bodyPr>
          <a:lstStyle/>
          <a:p>
            <a:r>
              <a:rPr lang="en-US" dirty="0"/>
              <a:t>Then click on the + button to reserve a place in the library.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FA09D12F-E520-B904-EF94-21B3B97068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4411" y="2410499"/>
            <a:ext cx="4960442" cy="1450929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39D1DDD4-5BB3-45BA-B9B3-06B62299AD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A24DAE64-2302-42EA-8239-F2F0775CA5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501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EEED3-9028-72C5-0C4F-3C514A264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4"/>
            <a:ext cx="5622284" cy="3450613"/>
          </a:xfrm>
        </p:spPr>
        <p:txBody>
          <a:bodyPr>
            <a:normAutofit/>
          </a:bodyPr>
          <a:lstStyle/>
          <a:p>
            <a:r>
              <a:rPr lang="en-US" dirty="0"/>
              <a:t>Select the 'Tipo </a:t>
            </a:r>
            <a:r>
              <a:rPr lang="en-US" dirty="0" err="1"/>
              <a:t>Risorsa</a:t>
            </a:r>
            <a:r>
              <a:rPr lang="en-US" dirty="0"/>
              <a:t>' and '</a:t>
            </a:r>
            <a:r>
              <a:rPr lang="en-US" dirty="0" err="1"/>
              <a:t>Biblioteca</a:t>
            </a:r>
            <a:r>
              <a:rPr lang="en-US" dirty="0"/>
              <a:t>' of your department.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EC6604E-68B1-5419-3244-E573377F7F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2732" y="2595013"/>
            <a:ext cx="4272121" cy="219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797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5C3D674-3D59-4E93-80CA-0C0A9095E8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884B8F8-FDC9-498B-9960-5D7260AFCB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417737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EF2A81E1-BCBE-426B-8C09-33274E6940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BEB41-815F-9F6C-F869-E59434540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1" y="2015732"/>
            <a:ext cx="4172212" cy="345061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Selecting &lt;&lt;</a:t>
            </a:r>
            <a:r>
              <a:rPr lang="en-US" dirty="0" err="1"/>
              <a:t>Risorsa</a:t>
            </a:r>
            <a:r>
              <a:rPr lang="en-US" dirty="0"/>
              <a:t>: Aula </a:t>
            </a:r>
            <a:r>
              <a:rPr lang="en-US" dirty="0" err="1"/>
              <a:t>Consultazione</a:t>
            </a:r>
            <a:r>
              <a:rPr lang="en-US" dirty="0"/>
              <a:t>&gt;&gt; will open the mask from which you can choose the   days on which you can make a reservation.</a:t>
            </a:r>
          </a:p>
          <a:p>
            <a:r>
              <a:rPr lang="en-US" dirty="0"/>
              <a:t>Only one booking is possible</a:t>
            </a:r>
          </a:p>
          <a:p>
            <a:r>
              <a:rPr lang="en-US" dirty="0"/>
              <a:t>The system generates a code to be entered, each time, under 'Mac address' (AA:23:b2:f8:e0:E1).</a:t>
            </a:r>
          </a:p>
          <a:p>
            <a:r>
              <a:rPr lang="en-US" dirty="0"/>
              <a:t>The reservation is personal. </a:t>
            </a:r>
          </a:p>
          <a:p>
            <a:endParaRPr lang="en-US" dirty="0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D9C0897B-918F-A7C5-B7EC-154D7CC3EE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4411" y="1858650"/>
            <a:ext cx="4960442" cy="255462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9D1DDD4-5BB3-45BA-B9B3-06B62299AD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24DAE64-2302-42EA-8239-F2F0775CA5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3194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F5804-B1FE-9118-7C7D-380CA66EC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4"/>
            <a:ext cx="4162555" cy="3450613"/>
          </a:xfrm>
        </p:spPr>
        <p:txBody>
          <a:bodyPr>
            <a:normAutofit/>
          </a:bodyPr>
          <a:lstStyle/>
          <a:p>
            <a:r>
              <a:rPr lang="en-US" dirty="0"/>
              <a:t>1.	Once the date has been chosen and the number of seats selected from the drop-down menu, press '</a:t>
            </a:r>
            <a:r>
              <a:rPr lang="en-US" dirty="0" err="1"/>
              <a:t>Conferma</a:t>
            </a:r>
            <a:r>
              <a:rPr lang="en-US" dirty="0"/>
              <a:t>' and wait for the message of successful booking.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err="1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91482A8-2C55-6FF3-E8EF-910C1CE5C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4411" y="2885364"/>
            <a:ext cx="4960443" cy="1711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235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7480B-0980-5425-35F5-051FE98F6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4"/>
            <a:ext cx="4162555" cy="3450613"/>
          </a:xfrm>
        </p:spPr>
        <p:txBody>
          <a:bodyPr>
            <a:normAutofit/>
          </a:bodyPr>
          <a:lstStyle/>
          <a:p>
            <a:r>
              <a:rPr lang="en-US" dirty="0"/>
              <a:t>It is possible to cancel the reading room reservation by clicking on the X button in the reservation list, as shown. </a:t>
            </a:r>
          </a:p>
          <a:p>
            <a:endParaRPr lang="en-US" dirty="0"/>
          </a:p>
          <a:p>
            <a:r>
              <a:rPr lang="en-US" dirty="0"/>
              <a:t>It is not permitted to cancel a reservation for the same day that you intend to cancel.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FD047DDB-6909-7140-6B24-2AF5D33FAE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4411" y="2996974"/>
            <a:ext cx="4960443" cy="1488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079393"/>
      </p:ext>
    </p:extLst>
  </p:cSld>
  <p:clrMapOvr>
    <a:masterClrMapping/>
  </p:clrMapOvr>
</p:sld>
</file>

<file path=ppt/theme/theme1.xml><?xml version="1.0" encoding="utf-8"?>
<a:theme xmlns:a="http://schemas.openxmlformats.org/drawingml/2006/main" name="Raccolt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TF10001119</Template>
  <TotalTime>12</TotalTime>
  <Words>292</Words>
  <Application>Microsoft Office PowerPoint</Application>
  <PresentationFormat>Widescreen</PresentationFormat>
  <Paragraphs>29</Paragraphs>
  <Slides>10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Gill Sans MT</vt:lpstr>
      <vt:lpstr>Times New Roman</vt:lpstr>
      <vt:lpstr>Raccolta</vt:lpstr>
      <vt:lpstr>HOW TO RESERVE A LIBRARY PLACE</vt:lpstr>
      <vt:lpstr> REGISTRATION INSTRUCTIONS </vt:lpstr>
      <vt:lpstr>HOW TO RESERVE A LIBRARY PLACE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Luigi</dc:creator>
  <cp:lastModifiedBy>Utente Windows</cp:lastModifiedBy>
  <cp:revision>128</cp:revision>
  <dcterms:created xsi:type="dcterms:W3CDTF">2023-01-27T08:27:12Z</dcterms:created>
  <dcterms:modified xsi:type="dcterms:W3CDTF">2023-04-03T09:27:44Z</dcterms:modified>
</cp:coreProperties>
</file>